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44"/>
  </p:handoutMasterIdLst>
  <p:sldIdLst>
    <p:sldId id="281" r:id="rId2"/>
    <p:sldId id="257" r:id="rId3"/>
    <p:sldId id="267" r:id="rId4"/>
    <p:sldId id="261" r:id="rId5"/>
    <p:sldId id="283" r:id="rId6"/>
    <p:sldId id="284" r:id="rId7"/>
    <p:sldId id="262" r:id="rId8"/>
    <p:sldId id="286" r:id="rId9"/>
    <p:sldId id="266" r:id="rId10"/>
    <p:sldId id="268" r:id="rId11"/>
    <p:sldId id="303" r:id="rId12"/>
    <p:sldId id="302" r:id="rId13"/>
    <p:sldId id="264" r:id="rId14"/>
    <p:sldId id="287" r:id="rId15"/>
    <p:sldId id="265" r:id="rId16"/>
    <p:sldId id="269" r:id="rId17"/>
    <p:sldId id="270" r:id="rId18"/>
    <p:sldId id="271" r:id="rId19"/>
    <p:sldId id="288" r:id="rId20"/>
    <p:sldId id="273" r:id="rId21"/>
    <p:sldId id="277" r:id="rId22"/>
    <p:sldId id="278" r:id="rId23"/>
    <p:sldId id="274" r:id="rId24"/>
    <p:sldId id="275" r:id="rId25"/>
    <p:sldId id="276" r:id="rId26"/>
    <p:sldId id="285" r:id="rId27"/>
    <p:sldId id="289" r:id="rId28"/>
    <p:sldId id="306" r:id="rId29"/>
    <p:sldId id="305" r:id="rId30"/>
    <p:sldId id="304" r:id="rId31"/>
    <p:sldId id="291" r:id="rId32"/>
    <p:sldId id="290" r:id="rId33"/>
    <p:sldId id="292" r:id="rId34"/>
    <p:sldId id="293" r:id="rId35"/>
    <p:sldId id="294" r:id="rId36"/>
    <p:sldId id="295" r:id="rId37"/>
    <p:sldId id="298" r:id="rId38"/>
    <p:sldId id="299" r:id="rId39"/>
    <p:sldId id="300" r:id="rId40"/>
    <p:sldId id="301" r:id="rId41"/>
    <p:sldId id="307" r:id="rId42"/>
    <p:sldId id="27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97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EC0249-237B-4FB2-AE29-536B9F507383}" type="datetimeFigureOut">
              <a:rPr lang="en-US" smtClean="0"/>
              <a:pPr/>
              <a:t>7/5/2023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4CBE14-0291-4A53-A37E-F90BA9A85163}" type="slidenum">
              <a:rPr lang="en-US" smtClean="0"/>
              <a:pPr/>
              <a:t>‹#›</a:t>
            </a:fld>
            <a:endParaRPr lang="en-US" dirty="0"/>
          </a:p>
        </p:txBody>
      </p:sp>
    </p:spTree>
    <p:extLst>
      <p:ext uri="{BB962C8B-B14F-4D97-AF65-F5344CB8AC3E}">
        <p14:creationId xmlns:p14="http://schemas.microsoft.com/office/powerpoint/2010/main" val="16681333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B19D5BF-3CF6-4DB4-AE43-BD81A58EB8E9}" type="datetimeFigureOut">
              <a:rPr lang="en-US" smtClean="0"/>
              <a:pPr/>
              <a:t>7/5/2023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ED78612-ECC0-4A4F-AC49-CF9B3F2B2D2F}" type="slidenum">
              <a:rPr lang="en-US" smtClean="0"/>
              <a:pPr/>
              <a:t>‹#›</a:t>
            </a:fld>
            <a:endParaRPr lang="en-US" dirty="0"/>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19D5BF-3CF6-4DB4-AE43-BD81A58EB8E9}" type="datetimeFigureOut">
              <a:rPr lang="en-US" smtClean="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D78612-ECC0-4A4F-AC49-CF9B3F2B2D2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9221216" y="3009902"/>
            <a:ext cx="609600" cy="441325"/>
          </a:xfrm>
        </p:spPr>
        <p:txBody>
          <a:bodyPr/>
          <a:lstStyle/>
          <a:p>
            <a:fld id="{BED78612-ECC0-4A4F-AC49-CF9B3F2B2D2F}" type="slidenum">
              <a:rPr lang="en-US" smtClean="0"/>
              <a:pPr/>
              <a:t>‹#›</a:t>
            </a:fld>
            <a:endParaRPr lang="en-US"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19D5BF-3CF6-4DB4-AE43-BD81A58EB8E9}" type="datetimeFigureOut">
              <a:rPr lang="en-US" smtClean="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B19D5BF-3CF6-4DB4-AE43-BD81A58EB8E9}" type="datetimeFigureOut">
              <a:rPr lang="en-US" smtClean="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815584" y="1026373"/>
            <a:ext cx="609600" cy="441325"/>
          </a:xfrm>
        </p:spPr>
        <p:txBody>
          <a:bodyPr/>
          <a:lstStyle/>
          <a:p>
            <a:fld id="{BED78612-ECC0-4A4F-AC49-CF9B3F2B2D2F}" type="slidenum">
              <a:rPr lang="en-US" smtClean="0"/>
              <a:pPr/>
              <a:t>‹#›</a:t>
            </a:fld>
            <a:endParaRPr lang="en-US" dirty="0"/>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BB19D5BF-3CF6-4DB4-AE43-BD81A58EB8E9}" type="datetimeFigureOut">
              <a:rPr lang="en-US" smtClean="0"/>
              <a:pPr/>
              <a:t>7/5/2023</a:t>
            </a:fld>
            <a:endParaRPr lang="en-US" dirty="0"/>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ED78612-ECC0-4A4F-AC49-CF9B3F2B2D2F}" type="slidenum">
              <a:rPr lang="en-US" smtClean="0"/>
              <a:pPr/>
              <a:t>‹#›</a:t>
            </a:fld>
            <a:endParaRPr lang="en-US" dirty="0"/>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BB19D5BF-3CF6-4DB4-AE43-BD81A58EB8E9}" type="datetimeFigureOut">
              <a:rPr lang="en-US" smtClean="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D78612-ECC0-4A4F-AC49-CF9B3F2B2D2F}" type="slidenum">
              <a:rPr lang="en-US" smtClean="0"/>
              <a:pPr/>
              <a:t>‹#›</a:t>
            </a:fld>
            <a:endParaRPr lang="en-US" dirty="0"/>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B19D5BF-3CF6-4DB4-AE43-BD81A58EB8E9}" type="datetimeFigureOut">
              <a:rPr lang="en-US" smtClean="0"/>
              <a:pPr/>
              <a:t>7/5/2023</a:t>
            </a:fld>
            <a:endParaRPr lang="en-US" dirty="0"/>
          </a:p>
        </p:txBody>
      </p:sp>
      <p:sp>
        <p:nvSpPr>
          <p:cNvPr id="8" name="Footer Placeholder 7"/>
          <p:cNvSpPr>
            <a:spLocks noGrp="1"/>
          </p:cNvSpPr>
          <p:nvPr>
            <p:ph type="ftr" sz="quarter" idx="11"/>
          </p:nvPr>
        </p:nvSpPr>
        <p:spPr>
          <a:xfrm>
            <a:off x="406400" y="6409944"/>
            <a:ext cx="4775200" cy="365760"/>
          </a:xfrm>
        </p:spPr>
        <p:txBody>
          <a:bodyPr/>
          <a:lstStyle/>
          <a:p>
            <a:endParaRPr lang="en-US" dirty="0"/>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BED78612-ECC0-4A4F-AC49-CF9B3F2B2D2F}"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B19D5BF-3CF6-4DB4-AE43-BD81A58EB8E9}" type="datetimeFigureOut">
              <a:rPr lang="en-US" smtClean="0"/>
              <a:pPr/>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5791200" y="1036021"/>
            <a:ext cx="609600" cy="441325"/>
          </a:xfrm>
        </p:spPr>
        <p:txBody>
          <a:bodyPr/>
          <a:lstStyle/>
          <a:p>
            <a:fld id="{BED78612-ECC0-4A4F-AC49-CF9B3F2B2D2F}" type="slidenum">
              <a:rPr lang="en-US" smtClean="0"/>
              <a:pPr/>
              <a:t>‹#›</a:t>
            </a:fld>
            <a:endParaRPr lang="en-US" dirty="0"/>
          </a:p>
        </p:txBody>
      </p:sp>
    </p:spTree>
  </p:cSld>
  <p:clrMapOvr>
    <a:masterClrMapping/>
  </p:clrMapOvr>
  <p:transition>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B19D5BF-3CF6-4DB4-AE43-BD81A58EB8E9}" type="datetimeFigureOut">
              <a:rPr lang="en-US" smtClean="0"/>
              <a:pPr/>
              <a:t>7/5/2023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BED78612-ECC0-4A4F-AC49-CF9B3F2B2D2F}" type="slidenum">
              <a:rPr lang="en-US" smtClean="0"/>
              <a:pPr/>
              <a:t>‹#›</a:t>
            </a:fld>
            <a:endParaRPr lang="en-US" dirty="0"/>
          </a:p>
        </p:txBody>
      </p:sp>
    </p:spTree>
  </p:cSld>
  <p:clrMapOvr>
    <a:masterClrMapping/>
  </p:clrMapOvr>
  <p:transition>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BED78612-ECC0-4A4F-AC49-CF9B3F2B2D2F}" type="slidenum">
              <a:rPr lang="en-US" smtClean="0"/>
              <a:pPr/>
              <a:t>‹#›</a:t>
            </a:fld>
            <a:endParaRPr lang="en-US" dirty="0"/>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BB19D5BF-3CF6-4DB4-AE43-BD81A58EB8E9}" type="datetimeFigureOut">
              <a:rPr lang="en-US" smtClean="0"/>
              <a:pPr/>
              <a:t>7/5/2023</a:t>
            </a:fld>
            <a:endParaRPr lang="en-US" dirty="0"/>
          </a:p>
        </p:txBody>
      </p:sp>
      <p:sp>
        <p:nvSpPr>
          <p:cNvPr id="6" name="Footer Placeholder 5"/>
          <p:cNvSpPr>
            <a:spLocks noGrp="1"/>
          </p:cNvSpPr>
          <p:nvPr>
            <p:ph type="ftr" sz="quarter" idx="11"/>
          </p:nvPr>
        </p:nvSpPr>
        <p:spPr>
          <a:xfrm>
            <a:off x="402336" y="6410848"/>
            <a:ext cx="451104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828800" y="312739"/>
            <a:ext cx="609600" cy="441325"/>
          </a:xfrm>
        </p:spPr>
        <p:txBody>
          <a:bodyPr/>
          <a:lstStyle/>
          <a:p>
            <a:fld id="{BED78612-ECC0-4A4F-AC49-CF9B3F2B2D2F}" type="slidenum">
              <a:rPr lang="en-US" smtClean="0"/>
              <a:pPr/>
              <a:t>‹#›</a:t>
            </a:fld>
            <a:endParaRPr lang="en-US"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7717536" y="6404984"/>
            <a:ext cx="4059936" cy="365760"/>
          </a:xfrm>
        </p:spPr>
        <p:txBody>
          <a:bodyPr/>
          <a:lstStyle/>
          <a:p>
            <a:fld id="{BB19D5BF-3CF6-4DB4-AE43-BD81A58EB8E9}" type="datetimeFigureOut">
              <a:rPr lang="en-US" smtClean="0"/>
              <a:pPr/>
              <a:t>7/5/2023</a:t>
            </a:fld>
            <a:endParaRPr lang="en-US" dirty="0"/>
          </a:p>
        </p:txBody>
      </p:sp>
      <p:sp>
        <p:nvSpPr>
          <p:cNvPr id="6" name="Footer Placeholder 5"/>
          <p:cNvSpPr>
            <a:spLocks noGrp="1"/>
          </p:cNvSpPr>
          <p:nvPr>
            <p:ph type="ftr" sz="quarter" idx="11"/>
          </p:nvPr>
        </p:nvSpPr>
        <p:spPr>
          <a:xfrm>
            <a:off x="402336" y="6410848"/>
            <a:ext cx="4779264" cy="365760"/>
          </a:xfrm>
        </p:spPr>
        <p:txBody>
          <a:bodyPr/>
          <a:lstStyle/>
          <a:p>
            <a:endParaRPr lang="en-US" dirty="0"/>
          </a:p>
        </p:txBody>
      </p:sp>
    </p:spTree>
  </p:cSld>
  <p:clrMapOvr>
    <a:masterClrMapping/>
  </p:clrMapOvr>
  <p:transition>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B19D5BF-3CF6-4DB4-AE43-BD81A58EB8E9}" type="datetimeFigureOut">
              <a:rPr lang="en-US" smtClean="0"/>
              <a:pPr/>
              <a:t>7/5/2023</a:t>
            </a:fld>
            <a:endParaRPr lang="en-US" dirty="0"/>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ED78612-ECC0-4A4F-AC49-CF9B3F2B2D2F}" type="slidenum">
              <a:rPr lang="en-US" smtClean="0"/>
              <a:pPr/>
              <a:t>‹#›</a:t>
            </a:fld>
            <a:endParaRPr lang="en-US" dirty="0"/>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lus/>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ckg.org/rahab/wp-content/uploads/2012/10/flowers.png"/>
          <p:cNvPicPr>
            <a:picLocks noChangeAspect="1" noChangeArrowheads="1"/>
          </p:cNvPicPr>
          <p:nvPr/>
        </p:nvPicPr>
        <p:blipFill>
          <a:blip r:embed="rId2" cstate="print"/>
          <a:srcRect/>
          <a:stretch>
            <a:fillRect/>
          </a:stretch>
        </p:blipFill>
        <p:spPr bwMode="auto">
          <a:xfrm>
            <a:off x="0" y="0"/>
            <a:ext cx="12192000" cy="5214950"/>
          </a:xfrm>
          <a:prstGeom prst="rect">
            <a:avLst/>
          </a:prstGeom>
          <a:noFill/>
        </p:spPr>
      </p:pic>
      <p:sp>
        <p:nvSpPr>
          <p:cNvPr id="2" name="Footer Placeholder 1">
            <a:extLst>
              <a:ext uri="{FF2B5EF4-FFF2-40B4-BE49-F238E27FC236}">
                <a16:creationId xmlns:a16="http://schemas.microsoft.com/office/drawing/2014/main" xmlns="" id="{C5CF5576-36ED-4834-9E04-E338891051BA}"/>
              </a:ext>
            </a:extLst>
          </p:cNvPr>
          <p:cNvSpPr>
            <a:spLocks noGrp="1"/>
          </p:cNvSpPr>
          <p:nvPr>
            <p:ph type="ftr" sz="quarter" idx="11"/>
          </p:nvPr>
        </p:nvSpPr>
        <p:spPr/>
        <p:txBody>
          <a:bodyPr/>
          <a:lstStyle/>
          <a:p>
            <a:endParaRPr lang="en-US" dirty="0"/>
          </a:p>
        </p:txBody>
      </p:sp>
      <p:sp>
        <p:nvSpPr>
          <p:cNvPr id="5" name="TextBox 4"/>
          <p:cNvSpPr txBox="1"/>
          <p:nvPr/>
        </p:nvSpPr>
        <p:spPr>
          <a:xfrm>
            <a:off x="235131" y="4911635"/>
            <a:ext cx="11586755" cy="1200329"/>
          </a:xfrm>
          <a:prstGeom prst="rect">
            <a:avLst/>
          </a:prstGeom>
          <a:noFill/>
        </p:spPr>
        <p:txBody>
          <a:bodyPr wrap="square" rtlCol="0">
            <a:spAutoFit/>
          </a:bodyPr>
          <a:lstStyle/>
          <a:p>
            <a:pPr algn="ctr"/>
            <a:r>
              <a:rPr lang="fa-IR" sz="7200" dirty="0" smtClean="0"/>
              <a:t>بسم الله الرحمن الرحیم</a:t>
            </a:r>
            <a:endParaRPr lang="en-US" sz="7200" dirty="0"/>
          </a:p>
        </p:txBody>
      </p:sp>
    </p:spTree>
    <p:extLst>
      <p:ext uri="{BB962C8B-B14F-4D97-AF65-F5344CB8AC3E}">
        <p14:creationId xmlns:p14="http://schemas.microsoft.com/office/powerpoint/2010/main" val="3802690975"/>
      </p:ext>
    </p:extLst>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3600" b="1" dirty="0" smtClean="0">
                <a:solidFill>
                  <a:schemeClr val="tx1"/>
                </a:solidFill>
                <a:cs typeface="B Titr" pitchFamily="2" charset="-78"/>
              </a:rPr>
              <a:t>نگهداري واکسن و حلال ها در دماي صحیح در مکان هاي ثابت</a:t>
            </a:r>
            <a:endParaRPr lang="en-US" dirty="0">
              <a:solidFill>
                <a:schemeClr val="tx1"/>
              </a:solidFill>
              <a:cs typeface="B Titr" pitchFamily="2" charset="-78"/>
            </a:endParaRPr>
          </a:p>
        </p:txBody>
      </p:sp>
      <p:sp>
        <p:nvSpPr>
          <p:cNvPr id="5" name="Content Placeholder 4"/>
          <p:cNvSpPr>
            <a:spLocks noGrp="1"/>
          </p:cNvSpPr>
          <p:nvPr>
            <p:ph sz="quarter" idx="1"/>
          </p:nvPr>
        </p:nvSpPr>
        <p:spPr>
          <a:xfrm>
            <a:off x="418010" y="1527047"/>
            <a:ext cx="11322885" cy="4821501"/>
          </a:xfrm>
        </p:spPr>
        <p:txBody>
          <a:bodyPr>
            <a:normAutofit/>
          </a:bodyPr>
          <a:lstStyle/>
          <a:p>
            <a:pPr algn="r" rtl="1"/>
            <a:r>
              <a:rPr lang="fa-IR" sz="2800" b="1" dirty="0" smtClean="0">
                <a:solidFill>
                  <a:srgbClr val="FF0000"/>
                </a:solidFill>
                <a:cs typeface="B Nazanin" panose="00000400000000000000" pitchFamily="2" charset="-78"/>
              </a:rPr>
              <a:t>وظایف ماهانه:</a:t>
            </a:r>
          </a:p>
          <a:p>
            <a:pPr algn="just" rtl="1">
              <a:lnSpc>
                <a:spcPct val="150000"/>
              </a:lnSpc>
            </a:pPr>
            <a:r>
              <a:rPr lang="fa-IR" sz="2800" b="1" dirty="0" smtClean="0">
                <a:cs typeface="B Nazanin" panose="00000400000000000000" pitchFamily="2" charset="-78"/>
              </a:rPr>
              <a:t>هررروندی </a:t>
            </a:r>
            <a:r>
              <a:rPr lang="fa-IR" sz="2800" b="1" dirty="0" smtClean="0">
                <a:cs typeface="B Nazanin" panose="00000400000000000000" pitchFamily="2" charset="-78"/>
              </a:rPr>
              <a:t>را که باعث ایجاد مشکل تجهیزات درزنجیره سرد شده است را شناسایی نمایید.</a:t>
            </a:r>
          </a:p>
          <a:p>
            <a:pPr algn="just" rtl="1">
              <a:lnSpc>
                <a:spcPct val="150000"/>
              </a:lnSpc>
            </a:pPr>
            <a:r>
              <a:rPr lang="fa-IR" sz="2800" b="1" dirty="0" smtClean="0">
                <a:cs typeface="B Nazanin" panose="00000400000000000000" pitchFamily="2" charset="-78"/>
              </a:rPr>
              <a:t>روی هر نوع اقدام اصلاح کننده مورد نیاز بحث وتوافق نمایید.</a:t>
            </a:r>
          </a:p>
          <a:p>
            <a:pPr algn="just" rtl="1">
              <a:lnSpc>
                <a:spcPct val="150000"/>
              </a:lnSpc>
            </a:pPr>
            <a:r>
              <a:rPr lang="fa-IR" sz="2800" b="1" dirty="0" smtClean="0">
                <a:cs typeface="B Nazanin" panose="00000400000000000000" pitchFamily="2" charset="-78"/>
              </a:rPr>
              <a:t>نتایج جلسه ماهیانه مرور درجه حرارت رابه صورت مکتوب در پرونده ثبت درجه حرارت ماهیانه نگهداری نمایید.</a:t>
            </a:r>
          </a:p>
          <a:p>
            <a:pPr algn="r" rtl="1">
              <a:buNone/>
            </a:pPr>
            <a:endParaRPr lang="en-US" dirty="0" smtClean="0"/>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561702"/>
            <a:ext cx="11379200" cy="425849"/>
          </a:xfrm>
        </p:spPr>
        <p:txBody>
          <a:bodyPr>
            <a:normAutofit fontScale="90000"/>
          </a:bodyPr>
          <a:lstStyle/>
          <a:p>
            <a:pPr algn="r" rtl="1"/>
            <a:r>
              <a:rPr lang="en-US" b="1" dirty="0" smtClean="0">
                <a:solidFill>
                  <a:schemeClr val="tx1"/>
                </a:solidFill>
                <a:latin typeface="Times New Roman" panose="02020603050405020304" pitchFamily="18" charset="0"/>
                <a:cs typeface="Times New Roman" panose="02020603050405020304" pitchFamily="18" charset="0"/>
              </a:rPr>
              <a:t>E3</a:t>
            </a:r>
            <a:r>
              <a:rPr lang="fa-IR" b="1" dirty="0" smtClean="0">
                <a:solidFill>
                  <a:schemeClr val="tx1"/>
                </a:solidFill>
                <a:latin typeface="Times New Roman" panose="02020603050405020304" pitchFamily="18" charset="0"/>
                <a:cs typeface="Times New Roman" panose="02020603050405020304" pitchFamily="18" charset="0"/>
              </a:rPr>
              <a:t>: </a:t>
            </a:r>
            <a:r>
              <a:rPr lang="fa-IR" b="1" dirty="0" smtClean="0">
                <a:solidFill>
                  <a:schemeClr val="tx1"/>
                </a:solidFill>
                <a:cs typeface="B Titr" panose="00000700000000000000" pitchFamily="2" charset="-78"/>
              </a:rPr>
              <a:t>ظرفیت سردخانه ها و انبار های خشک</a:t>
            </a:r>
            <a:endParaRPr lang="en-US" dirty="0">
              <a:solidFill>
                <a:schemeClr val="tx1"/>
              </a:solidFill>
            </a:endParaRPr>
          </a:p>
        </p:txBody>
      </p:sp>
      <p:sp>
        <p:nvSpPr>
          <p:cNvPr id="3" name="Content Placeholder 2"/>
          <p:cNvSpPr>
            <a:spLocks noGrp="1"/>
          </p:cNvSpPr>
          <p:nvPr>
            <p:ph sz="quarter" idx="1"/>
          </p:nvPr>
        </p:nvSpPr>
        <p:spPr/>
        <p:txBody>
          <a:bodyPr/>
          <a:lstStyle/>
          <a:p>
            <a:pPr algn="r" rtl="1"/>
            <a:r>
              <a:rPr lang="en-US" sz="2800" b="1" dirty="0" smtClean="0">
                <a:latin typeface="Times New Roman" panose="02020603050405020304" pitchFamily="18" charset="0"/>
                <a:cs typeface="Times New Roman" panose="02020603050405020304" pitchFamily="18" charset="0"/>
              </a:rPr>
              <a:t>IRN-EVM-SOP-E3-01-01</a:t>
            </a:r>
            <a:r>
              <a:rPr lang="ar-SA" sz="2800" b="1" dirty="0" smtClean="0">
                <a:latin typeface="Times New Roman" panose="02020603050405020304" pitchFamily="18" charset="0"/>
                <a:cs typeface="Times New Roman" panose="02020603050405020304" pitchFamily="18" charset="0"/>
              </a:rPr>
              <a:t>: </a:t>
            </a:r>
            <a:endParaRPr lang="fa-IR" sz="2800" b="1" dirty="0" smtClean="0">
              <a:latin typeface="Times New Roman" panose="02020603050405020304" pitchFamily="18" charset="0"/>
              <a:cs typeface="Times New Roman" panose="02020603050405020304" pitchFamily="18" charset="0"/>
            </a:endParaRPr>
          </a:p>
          <a:p>
            <a:pPr marL="0" indent="0" algn="ctr" rtl="1">
              <a:buNone/>
            </a:pPr>
            <a:r>
              <a:rPr lang="ar-SA" sz="2800" b="1" dirty="0" smtClean="0">
                <a:cs typeface="B Nazanin" panose="00000400000000000000" pitchFamily="2" charset="-78"/>
              </a:rPr>
              <a:t>پاسخ به شرایط اضطراري در انبار هاي ثابت</a:t>
            </a:r>
            <a:endParaRPr lang="fa-IR" sz="2800" b="1" dirty="0" smtClean="0">
              <a:cs typeface="B Nazanin" panose="00000400000000000000" pitchFamily="2" charset="-78"/>
            </a:endParaRPr>
          </a:p>
          <a:p>
            <a:pPr marL="0" indent="0" algn="r" rtl="1">
              <a:buFontTx/>
              <a:buChar char="-"/>
            </a:pPr>
            <a:r>
              <a:rPr lang="fa-IR" sz="2800" b="1" dirty="0" smtClean="0">
                <a:cs typeface="B Nazanin" panose="00000400000000000000" pitchFamily="2" charset="-78"/>
              </a:rPr>
              <a:t>تهیه برنامه مدون وعملیاتی درپاسخ به شرایط اضطرار</a:t>
            </a:r>
          </a:p>
          <a:p>
            <a:pPr marL="0" indent="0" algn="r" rtl="1">
              <a:buFontTx/>
              <a:buChar char="-"/>
            </a:pPr>
            <a:r>
              <a:rPr lang="fa-IR" sz="2800" b="1" dirty="0" smtClean="0">
                <a:cs typeface="B Nazanin" panose="00000400000000000000" pitchFamily="2" charset="-78"/>
              </a:rPr>
              <a:t>قطعی برق</a:t>
            </a:r>
          </a:p>
          <a:p>
            <a:pPr marL="0" indent="0" algn="r" rtl="1">
              <a:buFontTx/>
              <a:buChar char="-"/>
            </a:pPr>
            <a:r>
              <a:rPr lang="fa-IR" sz="2800" b="1" dirty="0" smtClean="0">
                <a:cs typeface="B Nazanin" panose="00000400000000000000" pitchFamily="2" charset="-78"/>
              </a:rPr>
              <a:t>شرایط غیرمترقبه مثل آتش سوزی</a:t>
            </a:r>
          </a:p>
          <a:p>
            <a:pPr marL="0" indent="0" algn="r" rtl="1">
              <a:buFontTx/>
              <a:buChar char="-"/>
            </a:pPr>
            <a:r>
              <a:rPr lang="fa-IR" sz="2800" b="1" dirty="0" smtClean="0">
                <a:cs typeface="B Nazanin" panose="00000400000000000000" pitchFamily="2" charset="-78"/>
              </a:rPr>
              <a:t>پایین آمدن دمای یخچال</a:t>
            </a:r>
          </a:p>
          <a:p>
            <a:pPr marL="0" indent="0" algn="r" rtl="1">
              <a:buFontTx/>
              <a:buChar char="-"/>
            </a:pPr>
            <a:r>
              <a:rPr lang="fa-IR" sz="2800" b="1" dirty="0" smtClean="0">
                <a:cs typeface="B Nazanin" panose="00000400000000000000" pitchFamily="2" charset="-78"/>
              </a:rPr>
              <a:t>بالارفتن دمای یخچال</a:t>
            </a:r>
          </a:p>
          <a:p>
            <a:pPr marL="0" indent="0" algn="r" rtl="1">
              <a:buFontTx/>
              <a:buChar char="-"/>
            </a:pPr>
            <a:r>
              <a:rPr lang="fa-IR" sz="2800" b="1" dirty="0" smtClean="0">
                <a:cs typeface="B Nazanin" panose="00000400000000000000" pitchFamily="2" charset="-78"/>
              </a:rPr>
              <a:t>نصب لیست جزییات تماس اضطراری درتابلواعلانات به نحوی که درساعات غیراداری هم قابل رویت باشد.</a:t>
            </a:r>
            <a:endParaRPr lang="en-US" sz="2800" b="1" dirty="0" smtClean="0">
              <a:cs typeface="B Nazanin" panose="00000400000000000000" pitchFamily="2" charset="-78"/>
            </a:endParaRP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051" y="339634"/>
            <a:ext cx="9871755" cy="875211"/>
          </a:xfrm>
        </p:spPr>
        <p:txBody>
          <a:bodyPr>
            <a:normAutofit/>
          </a:bodyPr>
          <a:lstStyle/>
          <a:p>
            <a:r>
              <a:rPr lang="fa-IR" dirty="0" smtClean="0">
                <a:solidFill>
                  <a:schemeClr val="tx1"/>
                </a:solidFill>
                <a:cs typeface="B Titr" pitchFamily="2" charset="-78"/>
              </a:rPr>
              <a:t>پاسخ به فوریت در یخچال مخصوص نگهداری واکسن</a:t>
            </a:r>
            <a:endParaRPr lang="en-US" dirty="0">
              <a:solidFill>
                <a:schemeClr val="tx1"/>
              </a:solidFill>
              <a:cs typeface="B Titr" pitchFamily="2" charset="-78"/>
            </a:endParaRPr>
          </a:p>
        </p:txBody>
      </p:sp>
      <p:sp>
        <p:nvSpPr>
          <p:cNvPr id="3" name="Content Placeholder 2"/>
          <p:cNvSpPr>
            <a:spLocks noGrp="1"/>
          </p:cNvSpPr>
          <p:nvPr>
            <p:ph idx="1"/>
          </p:nvPr>
        </p:nvSpPr>
        <p:spPr>
          <a:xfrm>
            <a:off x="1045029" y="1645921"/>
            <a:ext cx="10802982" cy="4265302"/>
          </a:xfrm>
        </p:spPr>
        <p:txBody>
          <a:bodyPr/>
          <a:lstStyle/>
          <a:p>
            <a:pPr algn="r" rtl="1">
              <a:buNone/>
            </a:pPr>
            <a:r>
              <a:rPr lang="fa-IR" dirty="0" smtClean="0"/>
              <a:t>      </a:t>
            </a:r>
            <a:r>
              <a:rPr lang="fa-IR" sz="2400" dirty="0" smtClean="0">
                <a:solidFill>
                  <a:schemeClr val="tx1">
                    <a:lumMod val="85000"/>
                    <a:lumOff val="15000"/>
                  </a:schemeClr>
                </a:solidFill>
                <a:latin typeface="+mj-lt"/>
                <a:ea typeface="+mj-ea"/>
                <a:cs typeface="B Mitra" pitchFamily="2" charset="-78"/>
              </a:rPr>
              <a:t>مرکز خدمات جامع سلامت/پایگاه سلامت/خانه بهداشت:</a:t>
            </a:r>
            <a:endParaRPr lang="fa-IR" sz="3600" dirty="0" smtClean="0">
              <a:solidFill>
                <a:schemeClr val="tx1">
                  <a:lumMod val="85000"/>
                  <a:lumOff val="15000"/>
                </a:schemeClr>
              </a:solidFill>
              <a:latin typeface="+mj-lt"/>
              <a:ea typeface="+mj-ea"/>
              <a:cs typeface="B Mitra" pitchFamily="2" charset="-78"/>
            </a:endParaRPr>
          </a:p>
          <a:p>
            <a:pPr algn="r" rtl="1">
              <a:buNone/>
            </a:pPr>
            <a:endParaRPr lang="en-US" dirty="0"/>
          </a:p>
        </p:txBody>
      </p:sp>
      <p:sp>
        <p:nvSpPr>
          <p:cNvPr id="4" name="Footer Placeholder 3"/>
          <p:cNvSpPr>
            <a:spLocks noGrp="1"/>
          </p:cNvSpPr>
          <p:nvPr>
            <p:ph type="ftr" sz="quarter" idx="11"/>
          </p:nvPr>
        </p:nvSpPr>
        <p:spPr>
          <a:xfrm>
            <a:off x="4404949" y="6253374"/>
            <a:ext cx="7619999" cy="365125"/>
          </a:xfrm>
        </p:spPr>
        <p:txBody>
          <a:bodyPr/>
          <a:lstStyle/>
          <a:p>
            <a:pPr algn="r"/>
            <a:r>
              <a:rPr lang="fa-IR" dirty="0" smtClean="0"/>
              <a:t>فرایند های اجرائی استاندارد - مدیریت مؤثر واکسن  - معاونت بهداشت تهران</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graphicFrame>
        <p:nvGraphicFramePr>
          <p:cNvPr id="6" name="Table 5"/>
          <p:cNvGraphicFramePr>
            <a:graphicFrameLocks noGrp="1"/>
          </p:cNvGraphicFramePr>
          <p:nvPr/>
        </p:nvGraphicFramePr>
        <p:xfrm>
          <a:off x="1645918" y="2207623"/>
          <a:ext cx="9353008" cy="2496676"/>
        </p:xfrm>
        <a:graphic>
          <a:graphicData uri="http://schemas.openxmlformats.org/drawingml/2006/table">
            <a:tbl>
              <a:tblPr firstRow="1" bandRow="1">
                <a:tableStyleId>{5C22544A-7EE6-4342-B048-85BDC9FD1C3A}</a:tableStyleId>
              </a:tblPr>
              <a:tblGrid>
                <a:gridCol w="2338252"/>
                <a:gridCol w="2338252"/>
                <a:gridCol w="2338252"/>
                <a:gridCol w="2338252"/>
              </a:tblGrid>
              <a:tr h="712720">
                <a:tc>
                  <a:txBody>
                    <a:bodyPr/>
                    <a:lstStyle/>
                    <a:p>
                      <a:pPr algn="ctr"/>
                      <a:r>
                        <a:rPr lang="fa-IR" sz="1600" dirty="0" smtClean="0">
                          <a:cs typeface="B Titr" pitchFamily="2" charset="-78"/>
                        </a:rPr>
                        <a:t>شماره تماس</a:t>
                      </a:r>
                      <a:endParaRPr lang="en-US" sz="1600" dirty="0">
                        <a:cs typeface="B Titr" pitchFamily="2" charset="-78"/>
                      </a:endParaRPr>
                    </a:p>
                  </a:txBody>
                  <a:tcPr/>
                </a:tc>
                <a:tc>
                  <a:txBody>
                    <a:bodyPr/>
                    <a:lstStyle/>
                    <a:p>
                      <a:pPr algn="ctr"/>
                      <a:r>
                        <a:rPr lang="fa-IR" sz="1600" dirty="0" smtClean="0">
                          <a:cs typeface="B Titr" pitchFamily="2" charset="-78"/>
                        </a:rPr>
                        <a:t>سمت</a:t>
                      </a:r>
                      <a:endParaRPr lang="en-US" sz="1600" dirty="0">
                        <a:cs typeface="B Titr" pitchFamily="2" charset="-78"/>
                      </a:endParaRPr>
                    </a:p>
                  </a:txBody>
                  <a:tcPr/>
                </a:tc>
                <a:tc>
                  <a:txBody>
                    <a:bodyPr/>
                    <a:lstStyle/>
                    <a:p>
                      <a:pPr algn="ctr"/>
                      <a:r>
                        <a:rPr lang="fa-IR" sz="1600" dirty="0" smtClean="0">
                          <a:cs typeface="B Titr" pitchFamily="2" charset="-78"/>
                        </a:rPr>
                        <a:t>نام ونام خانوادگی</a:t>
                      </a:r>
                      <a:endParaRPr lang="en-US" sz="1600" dirty="0">
                        <a:cs typeface="B Titr" pitchFamily="2" charset="-78"/>
                      </a:endParaRPr>
                    </a:p>
                  </a:txBody>
                  <a:tcPr/>
                </a:tc>
                <a:tc>
                  <a:txBody>
                    <a:bodyPr/>
                    <a:lstStyle/>
                    <a:p>
                      <a:pPr algn="ctr"/>
                      <a:r>
                        <a:rPr lang="fa-IR" sz="1600" dirty="0" smtClean="0">
                          <a:cs typeface="B Titr" pitchFamily="2" charset="-78"/>
                        </a:rPr>
                        <a:t>ترتیب الویت تماس</a:t>
                      </a:r>
                      <a:endParaRPr lang="en-US" sz="1600" dirty="0">
                        <a:cs typeface="B Titr" pitchFamily="2" charset="-78"/>
                      </a:endParaRPr>
                    </a:p>
                  </a:txBody>
                  <a:tcPr/>
                </a:tc>
              </a:tr>
              <a:tr h="445989">
                <a:tc>
                  <a:txBody>
                    <a:bodyPr/>
                    <a:lstStyle/>
                    <a:p>
                      <a:pPr algn="ctr"/>
                      <a:endParaRPr lang="en-US" dirty="0">
                        <a:cs typeface="B Mitra" pitchFamily="2" charset="-78"/>
                      </a:endParaRPr>
                    </a:p>
                  </a:txBody>
                  <a:tcPr/>
                </a:tc>
                <a:tc>
                  <a:txBody>
                    <a:bodyPr/>
                    <a:lstStyle/>
                    <a:p>
                      <a:pPr algn="ctr"/>
                      <a:r>
                        <a:rPr lang="fa-IR" dirty="0" smtClean="0">
                          <a:cs typeface="B Mitra" pitchFamily="2" charset="-78"/>
                        </a:rPr>
                        <a:t>مسئول زنجیره سرد</a:t>
                      </a:r>
                      <a:endParaRPr lang="en-US" dirty="0">
                        <a:cs typeface="B Mitra" pitchFamily="2" charset="-78"/>
                      </a:endParaRPr>
                    </a:p>
                  </a:txBody>
                  <a:tcPr/>
                </a:tc>
                <a:tc>
                  <a:txBody>
                    <a:bodyPr/>
                    <a:lstStyle/>
                    <a:p>
                      <a:pPr algn="ctr"/>
                      <a:endParaRPr lang="en-US" dirty="0">
                        <a:cs typeface="B Mitra" pitchFamily="2" charset="-78"/>
                      </a:endParaRPr>
                    </a:p>
                  </a:txBody>
                  <a:tcPr/>
                </a:tc>
                <a:tc>
                  <a:txBody>
                    <a:bodyPr/>
                    <a:lstStyle/>
                    <a:p>
                      <a:pPr algn="ctr"/>
                      <a:r>
                        <a:rPr lang="fa-IR" dirty="0" smtClean="0">
                          <a:cs typeface="B Mitra" pitchFamily="2" charset="-78"/>
                        </a:rPr>
                        <a:t>اول</a:t>
                      </a:r>
                      <a:endParaRPr lang="en-US" dirty="0">
                        <a:cs typeface="B Mitra" pitchFamily="2" charset="-78"/>
                      </a:endParaRPr>
                    </a:p>
                  </a:txBody>
                  <a:tcPr/>
                </a:tc>
              </a:tr>
              <a:tr h="445989">
                <a:tc>
                  <a:txBody>
                    <a:bodyPr/>
                    <a:lstStyle/>
                    <a:p>
                      <a:pPr algn="ctr"/>
                      <a:endParaRPr lang="en-US" dirty="0">
                        <a:cs typeface="B Mitra" pitchFamily="2" charset="-78"/>
                      </a:endParaRPr>
                    </a:p>
                  </a:txBody>
                  <a:tcPr/>
                </a:tc>
                <a:tc>
                  <a:txBody>
                    <a:bodyPr/>
                    <a:lstStyle/>
                    <a:p>
                      <a:pPr algn="ctr"/>
                      <a:r>
                        <a:rPr lang="fa-IR" dirty="0" smtClean="0">
                          <a:cs typeface="B Mitra" pitchFamily="2" charset="-78"/>
                        </a:rPr>
                        <a:t>مسئول مرکز</a:t>
                      </a:r>
                      <a:endParaRPr lang="en-US" dirty="0">
                        <a:cs typeface="B Mitra" pitchFamily="2" charset="-78"/>
                      </a:endParaRPr>
                    </a:p>
                  </a:txBody>
                  <a:tcPr/>
                </a:tc>
                <a:tc>
                  <a:txBody>
                    <a:bodyPr/>
                    <a:lstStyle/>
                    <a:p>
                      <a:pPr algn="ctr"/>
                      <a:endParaRPr lang="en-US" dirty="0">
                        <a:cs typeface="B Mitra" pitchFamily="2" charset="-78"/>
                      </a:endParaRPr>
                    </a:p>
                  </a:txBody>
                  <a:tcPr/>
                </a:tc>
                <a:tc>
                  <a:txBody>
                    <a:bodyPr/>
                    <a:lstStyle/>
                    <a:p>
                      <a:pPr algn="ctr"/>
                      <a:r>
                        <a:rPr lang="fa-IR" dirty="0" smtClean="0">
                          <a:cs typeface="B Mitra" pitchFamily="2" charset="-78"/>
                        </a:rPr>
                        <a:t>دوم </a:t>
                      </a:r>
                      <a:endParaRPr lang="en-US" dirty="0">
                        <a:cs typeface="B Mitra" pitchFamily="2" charset="-78"/>
                      </a:endParaRPr>
                    </a:p>
                  </a:txBody>
                  <a:tcPr/>
                </a:tc>
              </a:tr>
              <a:tr h="445989">
                <a:tc>
                  <a:txBody>
                    <a:bodyPr/>
                    <a:lstStyle/>
                    <a:p>
                      <a:pPr algn="ctr"/>
                      <a:endParaRPr lang="en-US" dirty="0">
                        <a:cs typeface="B Mitra" pitchFamily="2" charset="-78"/>
                      </a:endParaRPr>
                    </a:p>
                  </a:txBody>
                  <a:tcPr/>
                </a:tc>
                <a:tc>
                  <a:txBody>
                    <a:bodyPr/>
                    <a:lstStyle/>
                    <a:p>
                      <a:pPr algn="ctr"/>
                      <a:r>
                        <a:rPr lang="fa-IR" dirty="0" smtClean="0">
                          <a:cs typeface="B Mitra" pitchFamily="2" charset="-78"/>
                        </a:rPr>
                        <a:t>واحد مبارزه با بیماریها</a:t>
                      </a:r>
                      <a:endParaRPr lang="en-US" dirty="0">
                        <a:cs typeface="B Mitra" pitchFamily="2" charset="-78"/>
                      </a:endParaRPr>
                    </a:p>
                  </a:txBody>
                  <a:tcPr/>
                </a:tc>
                <a:tc>
                  <a:txBody>
                    <a:bodyPr/>
                    <a:lstStyle/>
                    <a:p>
                      <a:pPr algn="ctr"/>
                      <a:endParaRPr lang="en-US" dirty="0">
                        <a:cs typeface="B Mitra" pitchFamily="2" charset="-78"/>
                      </a:endParaRPr>
                    </a:p>
                  </a:txBody>
                  <a:tcPr/>
                </a:tc>
                <a:tc>
                  <a:txBody>
                    <a:bodyPr/>
                    <a:lstStyle/>
                    <a:p>
                      <a:pPr algn="ctr"/>
                      <a:r>
                        <a:rPr lang="fa-IR" dirty="0" smtClean="0">
                          <a:cs typeface="B Mitra" pitchFamily="2" charset="-78"/>
                        </a:rPr>
                        <a:t>سوم</a:t>
                      </a:r>
                      <a:endParaRPr lang="en-US" dirty="0">
                        <a:cs typeface="B Mitra" pitchFamily="2" charset="-78"/>
                      </a:endParaRPr>
                    </a:p>
                  </a:txBody>
                  <a:tcPr/>
                </a:tc>
              </a:tr>
              <a:tr h="445989">
                <a:tc>
                  <a:txBody>
                    <a:bodyPr/>
                    <a:lstStyle/>
                    <a:p>
                      <a:pPr algn="ctr"/>
                      <a:endParaRPr lang="en-US" dirty="0">
                        <a:cs typeface="B Mitra" pitchFamily="2" charset="-78"/>
                      </a:endParaRPr>
                    </a:p>
                  </a:txBody>
                  <a:tcPr/>
                </a:tc>
                <a:tc>
                  <a:txBody>
                    <a:bodyPr/>
                    <a:lstStyle/>
                    <a:p>
                      <a:pPr algn="ctr"/>
                      <a:r>
                        <a:rPr lang="fa-IR" dirty="0" smtClean="0">
                          <a:cs typeface="B Mitra" pitchFamily="2" charset="-78"/>
                        </a:rPr>
                        <a:t>واحد تاسیسات</a:t>
                      </a:r>
                      <a:endParaRPr lang="en-US" dirty="0">
                        <a:cs typeface="B Mitra" pitchFamily="2" charset="-78"/>
                      </a:endParaRPr>
                    </a:p>
                  </a:txBody>
                  <a:tcPr/>
                </a:tc>
                <a:tc>
                  <a:txBody>
                    <a:bodyPr/>
                    <a:lstStyle/>
                    <a:p>
                      <a:pPr algn="ctr"/>
                      <a:endParaRPr lang="en-US" dirty="0">
                        <a:cs typeface="B Mitra" pitchFamily="2" charset="-78"/>
                      </a:endParaRPr>
                    </a:p>
                  </a:txBody>
                  <a:tcPr/>
                </a:tc>
                <a:tc>
                  <a:txBody>
                    <a:bodyPr/>
                    <a:lstStyle/>
                    <a:p>
                      <a:pPr algn="ctr"/>
                      <a:r>
                        <a:rPr lang="fa-IR" dirty="0" smtClean="0">
                          <a:cs typeface="B Mitra" pitchFamily="2" charset="-78"/>
                        </a:rPr>
                        <a:t>چهارم</a:t>
                      </a:r>
                      <a:endParaRPr lang="en-US" dirty="0">
                        <a:cs typeface="B Mitra" pitchFamily="2" charset="-78"/>
                      </a:endParaRPr>
                    </a:p>
                  </a:txBody>
                  <a:tcPr/>
                </a:tc>
              </a:tr>
            </a:tbl>
          </a:graphicData>
        </a:graphic>
      </p:graphicFrame>
    </p:spTree>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13870" cy="823595"/>
          </a:xfrm>
        </p:spPr>
        <p:txBody>
          <a:bodyPr>
            <a:noAutofit/>
          </a:bodyPr>
          <a:lstStyle/>
          <a:p>
            <a:pPr algn="r" rtl="1">
              <a:lnSpc>
                <a:spcPct val="200000"/>
              </a:lnSpc>
            </a:pPr>
            <a:r>
              <a:rPr lang="fa-IR" sz="4000" dirty="0" smtClean="0">
                <a:solidFill>
                  <a:schemeClr val="bg1"/>
                </a:solidFill>
              </a:rPr>
              <a:t/>
            </a:r>
            <a:br>
              <a:rPr lang="fa-IR" sz="4000" dirty="0" smtClean="0">
                <a:solidFill>
                  <a:schemeClr val="bg1"/>
                </a:solidFill>
              </a:rPr>
            </a:br>
            <a:r>
              <a:rPr lang="fa-IR" sz="4000" dirty="0">
                <a:solidFill>
                  <a:schemeClr val="bg1"/>
                </a:solidFill>
              </a:rPr>
              <a:t/>
            </a:r>
            <a:br>
              <a:rPr lang="fa-IR" sz="4000" dirty="0">
                <a:solidFill>
                  <a:schemeClr val="bg1"/>
                </a:solidFill>
              </a:rPr>
            </a:br>
            <a:r>
              <a:rPr lang="fa-IR" sz="4000" dirty="0">
                <a:solidFill>
                  <a:schemeClr val="bg1"/>
                </a:solidFill>
              </a:rPr>
              <a:t/>
            </a:r>
            <a:br>
              <a:rPr lang="fa-IR" sz="4000" dirty="0">
                <a:solidFill>
                  <a:schemeClr val="bg1"/>
                </a:solidFill>
              </a:rPr>
            </a:br>
            <a:r>
              <a:rPr lang="fa-IR" sz="4000" dirty="0" smtClean="0">
                <a:solidFill>
                  <a:schemeClr val="tx1"/>
                </a:solidFill>
                <a:cs typeface="B Titr" pitchFamily="2" charset="-78"/>
              </a:rPr>
              <a:t>قطعی برق</a:t>
            </a:r>
            <a:endParaRPr lang="en-US" sz="4000" dirty="0">
              <a:solidFill>
                <a:schemeClr val="tx1"/>
              </a:solidFill>
              <a:cs typeface="B Titr" pitchFamily="2" charset="-78"/>
            </a:endParaRPr>
          </a:p>
        </p:txBody>
      </p:sp>
      <p:sp>
        <p:nvSpPr>
          <p:cNvPr id="5" name="Content Placeholder 4"/>
          <p:cNvSpPr>
            <a:spLocks noGrp="1"/>
          </p:cNvSpPr>
          <p:nvPr>
            <p:ph sz="quarter" idx="1"/>
          </p:nvPr>
        </p:nvSpPr>
        <p:spPr>
          <a:xfrm>
            <a:off x="287383" y="1280160"/>
            <a:ext cx="11625942" cy="5381897"/>
          </a:xfrm>
        </p:spPr>
        <p:txBody>
          <a:bodyPr>
            <a:normAutofit fontScale="25000" lnSpcReduction="20000"/>
          </a:bodyPr>
          <a:lstStyle/>
          <a:p>
            <a:pPr algn="just" rtl="1">
              <a:lnSpc>
                <a:spcPct val="220000"/>
              </a:lnSpc>
              <a:buClr>
                <a:srgbClr val="FF0000"/>
              </a:buClr>
              <a:buSzPct val="90000"/>
              <a:buFont typeface="Wingdings" pitchFamily="2" charset="2"/>
              <a:buChar char="Ø"/>
            </a:pPr>
            <a:r>
              <a:rPr lang="fa-IR" sz="7200" b="1" dirty="0" smtClean="0">
                <a:cs typeface="B Mitra" pitchFamily="2" charset="-78"/>
              </a:rPr>
              <a:t>بررسی کرده ومطمئن شوید که قطعی برق مربوط به ساختمان نبوده واز شبکه توزیع قطع شده است.</a:t>
            </a:r>
          </a:p>
          <a:p>
            <a:pPr algn="just" rtl="1">
              <a:lnSpc>
                <a:spcPct val="220000"/>
              </a:lnSpc>
              <a:buClr>
                <a:srgbClr val="FF0000"/>
              </a:buClr>
              <a:buSzPct val="90000"/>
              <a:buFont typeface="Wingdings" pitchFamily="2" charset="2"/>
              <a:buChar char="Ø"/>
            </a:pPr>
            <a:r>
              <a:rPr lang="fa-IR" sz="7200" b="1" dirty="0" smtClean="0">
                <a:cs typeface="B Mitra" pitchFamily="2" charset="-78"/>
              </a:rPr>
              <a:t>درصورت قطع برق به دلیل ایرادات داخل ساختمان، جهت رفع عیب با مسئول نگهداری وتعمیرات آقای/خانم......... تماس بگیرید.</a:t>
            </a:r>
          </a:p>
          <a:p>
            <a:pPr algn="just" rtl="1">
              <a:lnSpc>
                <a:spcPct val="220000"/>
              </a:lnSpc>
              <a:buClr>
                <a:srgbClr val="FF0000"/>
              </a:buClr>
              <a:buSzPct val="90000"/>
              <a:buFont typeface="Wingdings" pitchFamily="2" charset="2"/>
              <a:buChar char="Ø"/>
            </a:pPr>
            <a:r>
              <a:rPr lang="fa-IR" sz="7200" b="1" dirty="0" smtClean="0">
                <a:cs typeface="B Mitra" pitchFamily="2" charset="-78"/>
              </a:rPr>
              <a:t>درصورت قطعی برق از شبکه توزیع، با مسئول مربوطه درشبکه توزیع برق منطقه آقای/خانم.......تماس بگیرید و از زمان احتمالی وصل مجدد برق مطلع شوید.</a:t>
            </a:r>
          </a:p>
          <a:p>
            <a:pPr algn="just" rtl="1">
              <a:lnSpc>
                <a:spcPct val="220000"/>
              </a:lnSpc>
              <a:buClr>
                <a:srgbClr val="FF0000"/>
              </a:buClr>
              <a:buSzPct val="90000"/>
              <a:buFont typeface="Wingdings" pitchFamily="2" charset="2"/>
              <a:buChar char="Ø"/>
            </a:pPr>
            <a:r>
              <a:rPr lang="fa-IR" sz="7200" b="1" dirty="0" smtClean="0">
                <a:cs typeface="B Mitra" pitchFamily="2" charset="-78"/>
              </a:rPr>
              <a:t>درصورت طولانی بودن زمان قطعی برق به نحوی که دمای یخچال به مدت 1 ساعت بیش از 8 درجه باشد:</a:t>
            </a:r>
            <a:r>
              <a:rPr lang="en-US" sz="7200" b="1" dirty="0" smtClean="0">
                <a:cs typeface="B Mitra" pitchFamily="2" charset="-78"/>
              </a:rPr>
              <a:t> </a:t>
            </a:r>
            <a:r>
              <a:rPr lang="fa-IR" sz="7200" b="1" dirty="0" smtClean="0">
                <a:cs typeface="B Mitra" pitchFamily="2" charset="-78"/>
              </a:rPr>
              <a:t>واکسن ها را با حفظ زنجیره سرما به واکسن کاریر ویا به یخچال...... منتقل نمایید. درصورت نیاز به انتقال واکسن به سطح بالاتر با آقای/ خانم...... هماهنگی فرمایید.</a:t>
            </a:r>
          </a:p>
          <a:p>
            <a:pPr algn="just" rtl="1">
              <a:lnSpc>
                <a:spcPct val="220000"/>
              </a:lnSpc>
              <a:buClr>
                <a:srgbClr val="FF0000"/>
              </a:buClr>
              <a:buSzPct val="90000"/>
              <a:buFont typeface="Wingdings" pitchFamily="2" charset="2"/>
              <a:buChar char="Ø"/>
            </a:pPr>
            <a:r>
              <a:rPr lang="fa-IR" sz="7200" b="1" dirty="0" smtClean="0">
                <a:cs typeface="B Mitra" pitchFamily="2" charset="-78"/>
              </a:rPr>
              <a:t>مطمئن شوید که افراد مسئول مراجعه کرده وعیب را برطرف کرده اند.</a:t>
            </a:r>
            <a:r>
              <a:rPr lang="en-US" sz="7200" b="1" dirty="0" smtClean="0">
                <a:cs typeface="B Mitra" pitchFamily="2" charset="-78"/>
              </a:rPr>
              <a:t> </a:t>
            </a:r>
            <a:r>
              <a:rPr lang="fa-IR" sz="7200" b="1" dirty="0" smtClean="0">
                <a:cs typeface="B Mitra" pitchFamily="2" charset="-78"/>
              </a:rPr>
              <a:t>علت ایجاد مشکل واقدامات انجام شده ونتیجه حاصل شده رابا ذکر تاریخ وساعت دردفتر مربوطه ثبت نمایید.</a:t>
            </a:r>
          </a:p>
          <a:p>
            <a:pPr algn="just" rtl="1">
              <a:lnSpc>
                <a:spcPct val="220000"/>
              </a:lnSpc>
              <a:buClr>
                <a:srgbClr val="FF0000"/>
              </a:buClr>
              <a:buSzPct val="90000"/>
              <a:buFont typeface="Wingdings" pitchFamily="2" charset="2"/>
              <a:buChar char="Ø"/>
            </a:pPr>
            <a:r>
              <a:rPr lang="fa-IR" sz="7200" b="1" dirty="0" smtClean="0">
                <a:cs typeface="B Mitra" pitchFamily="2" charset="-78"/>
              </a:rPr>
              <a:t>درصورت داشتن سیستم ثبت دمای آنلاین تا شروع روز کار بعدی به طور مرتب واز طریق سامانه...... وضعیت دمای یخچال را چک کنید.</a:t>
            </a:r>
          </a:p>
          <a:p>
            <a:pPr algn="r" rtl="1">
              <a:lnSpc>
                <a:spcPct val="200000"/>
              </a:lnSpc>
              <a:buNone/>
            </a:pPr>
            <a:r>
              <a:rPr lang="fa-IR" dirty="0" smtClean="0"/>
              <a:t/>
            </a:r>
            <a:br>
              <a:rPr lang="fa-IR" dirty="0" smtClean="0"/>
            </a:br>
            <a:r>
              <a:rPr lang="fa-IR" dirty="0" smtClean="0"/>
              <a:t/>
            </a:r>
            <a:br>
              <a:rPr lang="fa-IR" dirty="0" smtClean="0"/>
            </a:br>
            <a:endParaRPr lang="en-US" dirty="0"/>
          </a:p>
        </p:txBody>
      </p:sp>
    </p:spTree>
    <p:extLst>
      <p:ext uri="{BB962C8B-B14F-4D97-AF65-F5344CB8AC3E}">
        <p14:creationId xmlns:p14="http://schemas.microsoft.com/office/powerpoint/2010/main" val="1911112762"/>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tx1"/>
                </a:solidFill>
                <a:cs typeface="B Titr" pitchFamily="2" charset="-78"/>
              </a:rPr>
              <a:t>شرایط اضطرای غیر مترقبه مثل آتش سوزی و....</a:t>
            </a:r>
            <a:endParaRPr lang="en-US" dirty="0">
              <a:solidFill>
                <a:schemeClr val="tx1"/>
              </a:solidFill>
            </a:endParaRPr>
          </a:p>
        </p:txBody>
      </p:sp>
      <p:sp>
        <p:nvSpPr>
          <p:cNvPr id="3" name="Content Placeholder 2"/>
          <p:cNvSpPr>
            <a:spLocks noGrp="1"/>
          </p:cNvSpPr>
          <p:nvPr>
            <p:ph sz="quarter" idx="1"/>
          </p:nvPr>
        </p:nvSpPr>
        <p:spPr/>
        <p:txBody>
          <a:bodyPr>
            <a:normAutofit fontScale="92500"/>
          </a:bodyPr>
          <a:lstStyle/>
          <a:p>
            <a:pPr algn="r" rtl="1">
              <a:lnSpc>
                <a:spcPct val="200000"/>
              </a:lnSpc>
            </a:pPr>
            <a:r>
              <a:rPr lang="fa-IR" sz="2400" b="1" dirty="0" smtClean="0">
                <a:cs typeface="B Mitra" pitchFamily="2" charset="-78"/>
              </a:rPr>
              <a:t>جهت انجام هماهنگی واقدامات بهتر با آقای/خانم......تماس بگیرید.</a:t>
            </a:r>
          </a:p>
          <a:p>
            <a:pPr algn="r" rtl="1">
              <a:lnSpc>
                <a:spcPct val="200000"/>
              </a:lnSpc>
            </a:pPr>
            <a:r>
              <a:rPr lang="fa-IR" sz="2400" b="1" dirty="0" smtClean="0">
                <a:cs typeface="B Mitra" pitchFamily="2" charset="-78"/>
              </a:rPr>
              <a:t>اگر قادر به برطرف کردن مشکل هستید اقدام نمایید اما جان خود را در معرض خطر قرار ندهید.</a:t>
            </a:r>
          </a:p>
          <a:p>
            <a:pPr algn="r" rtl="1">
              <a:lnSpc>
                <a:spcPct val="200000"/>
              </a:lnSpc>
            </a:pPr>
            <a:r>
              <a:rPr lang="fa-IR" sz="2400" b="1" dirty="0" smtClean="0">
                <a:cs typeface="B Mitra" pitchFamily="2" charset="-78"/>
              </a:rPr>
              <a:t>درصورت نیازبا سازمان های مربوطه مثل آتش نشانی ومرکز فوریت های پزشکی تماس بگیرید.</a:t>
            </a:r>
          </a:p>
          <a:p>
            <a:pPr algn="r" rtl="1">
              <a:lnSpc>
                <a:spcPct val="200000"/>
              </a:lnSpc>
            </a:pPr>
            <a:r>
              <a:rPr lang="fa-IR" sz="2400" b="1" dirty="0" smtClean="0">
                <a:cs typeface="B Mitra" pitchFamily="2" charset="-78"/>
              </a:rPr>
              <a:t>تا پایان وضعیت موجود در محل حضور داشته ومطمئن شوید که حادثه پایان یافته است. </a:t>
            </a:r>
          </a:p>
          <a:p>
            <a:pPr algn="r" rtl="1">
              <a:lnSpc>
                <a:spcPct val="200000"/>
              </a:lnSpc>
            </a:pPr>
            <a:r>
              <a:rPr lang="fa-IR" sz="2400" b="1" dirty="0" smtClean="0">
                <a:cs typeface="B Mitra" pitchFamily="2" charset="-78"/>
              </a:rPr>
              <a:t>پس از پایان وضعیت، خسارات احتمالی را بررسی کنید.</a:t>
            </a:r>
          </a:p>
          <a:p>
            <a:pPr algn="r" rtl="1">
              <a:lnSpc>
                <a:spcPct val="200000"/>
              </a:lnSpc>
            </a:pPr>
            <a:r>
              <a:rPr lang="fa-IR" sz="2400" b="1" dirty="0" smtClean="0">
                <a:cs typeface="B Mitra" pitchFamily="2" charset="-78"/>
              </a:rPr>
              <a:t>علت وقوع حادثه، اقدامات انجام شده، نتیجه حاصله رابا ذکر تاریخ وزمان حادثه دردفتر مربوطه ثبت نمایید.</a:t>
            </a:r>
          </a:p>
          <a:p>
            <a:pPr algn="r" rtl="1"/>
            <a:endParaRPr lang="en-US" sz="2800" b="1" dirty="0" smtClean="0">
              <a:cs typeface="B Mitra" pitchFamily="2" charset="-78"/>
            </a:endParaRP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blinds(horizontal)">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blinds(horizontal)">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1"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blinds(horizontal)">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1"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blinds(horizontal)">
                                      <p:cBhvr>
                                        <p:cTn id="52" dur="5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1"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blinds(horizontal)">
                                      <p:cBhvr>
                                        <p:cTn id="57" dur="500"/>
                                        <p:tgtEl>
                                          <p:spTgt spid="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1"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blinds(horizontal)">
                                      <p:cBhvr>
                                        <p:cTn id="6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96" y="404314"/>
            <a:ext cx="11140441" cy="836657"/>
          </a:xfrm>
        </p:spPr>
        <p:txBody>
          <a:bodyPr>
            <a:noAutofit/>
          </a:bodyPr>
          <a:lstStyle/>
          <a:p>
            <a:pPr algn="r" rtl="1">
              <a:lnSpc>
                <a:spcPct val="200000"/>
              </a:lnSpc>
            </a:pPr>
            <a:r>
              <a:rPr lang="fa-IR" sz="4000" dirty="0" smtClean="0">
                <a:solidFill>
                  <a:schemeClr val="bg1"/>
                </a:solidFill>
              </a:rPr>
              <a:t/>
            </a:r>
            <a:br>
              <a:rPr lang="fa-IR" sz="4000" dirty="0" smtClean="0">
                <a:solidFill>
                  <a:schemeClr val="bg1"/>
                </a:solidFill>
              </a:rPr>
            </a:br>
            <a:r>
              <a:rPr lang="fa-IR" sz="4000" dirty="0" smtClean="0">
                <a:solidFill>
                  <a:schemeClr val="bg1"/>
                </a:solidFill>
              </a:rPr>
              <a:t/>
            </a:r>
            <a:br>
              <a:rPr lang="fa-IR" sz="4000" dirty="0" smtClean="0">
                <a:solidFill>
                  <a:schemeClr val="bg1"/>
                </a:solidFill>
              </a:rPr>
            </a:br>
            <a:r>
              <a:rPr lang="fa-IR" sz="4000" dirty="0">
                <a:solidFill>
                  <a:schemeClr val="bg1"/>
                </a:solidFill>
              </a:rPr>
              <a:t/>
            </a:r>
            <a:br>
              <a:rPr lang="fa-IR" sz="4000" dirty="0">
                <a:solidFill>
                  <a:schemeClr val="bg1"/>
                </a:solidFill>
              </a:rPr>
            </a:br>
            <a:r>
              <a:rPr lang="fa-IR" sz="4000" dirty="0" smtClean="0">
                <a:solidFill>
                  <a:schemeClr val="bg1"/>
                </a:solidFill>
              </a:rPr>
              <a:t/>
            </a:r>
            <a:br>
              <a:rPr lang="fa-IR" sz="4000" dirty="0" smtClean="0">
                <a:solidFill>
                  <a:schemeClr val="bg1"/>
                </a:solidFill>
              </a:rPr>
            </a:br>
            <a:endParaRPr lang="en-US" sz="4000" dirty="0">
              <a:solidFill>
                <a:srgbClr val="FF0000"/>
              </a:solidFill>
              <a:cs typeface="B Titr" pitchFamily="2" charset="-78"/>
            </a:endParaRPr>
          </a:p>
        </p:txBody>
      </p:sp>
      <p:sp>
        <p:nvSpPr>
          <p:cNvPr id="4" name="Content Placeholder 3"/>
          <p:cNvSpPr>
            <a:spLocks noGrp="1"/>
          </p:cNvSpPr>
          <p:nvPr>
            <p:ph sz="quarter" idx="1"/>
          </p:nvPr>
        </p:nvSpPr>
        <p:spPr>
          <a:xfrm>
            <a:off x="402336" y="1527047"/>
            <a:ext cx="11393424" cy="4912941"/>
          </a:xfrm>
        </p:spPr>
        <p:txBody>
          <a:bodyPr>
            <a:normAutofit fontScale="92500" lnSpcReduction="20000"/>
          </a:bodyPr>
          <a:lstStyle/>
          <a:p>
            <a:pPr algn="r" rtl="1"/>
            <a:r>
              <a:rPr lang="en-US" sz="2800" b="1" dirty="0" smtClean="0">
                <a:latin typeface="Times New Roman" panose="02020603050405020304" pitchFamily="18" charset="0"/>
                <a:cs typeface="Times New Roman" panose="02020603050405020304" pitchFamily="18" charset="0"/>
              </a:rPr>
              <a:t>IRN-EVM-SOP-E4-01-01</a:t>
            </a:r>
            <a:r>
              <a:rPr lang="ar-SA"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marL="0" indent="0" algn="ctr" rtl="1">
              <a:buNone/>
            </a:pPr>
            <a:r>
              <a:rPr lang="ar-SA" sz="2800" b="1" dirty="0" smtClean="0">
                <a:cs typeface="B Nazanin" panose="00000400000000000000" pitchFamily="2" charset="-78"/>
              </a:rPr>
              <a:t>کار کردن ایمن در سردخانه هاي بالا</a:t>
            </a:r>
            <a:r>
              <a:rPr lang="fa-IR" sz="2800" b="1" dirty="0" smtClean="0">
                <a:cs typeface="B Nazanin" panose="00000400000000000000" pitchFamily="2" charset="-78"/>
              </a:rPr>
              <a:t> صفر</a:t>
            </a:r>
            <a:r>
              <a:rPr lang="ar-SA" sz="2800" b="1" dirty="0" smtClean="0">
                <a:cs typeface="B Nazanin" panose="00000400000000000000" pitchFamily="2" charset="-78"/>
              </a:rPr>
              <a:t> و زیر صفر</a:t>
            </a:r>
            <a:endParaRPr lang="en-US" sz="2800" b="1" dirty="0" smtClean="0">
              <a:cs typeface="B Nazanin" panose="00000400000000000000" pitchFamily="2" charset="-78"/>
            </a:endParaRPr>
          </a:p>
          <a:p>
            <a:pPr algn="r" rtl="1">
              <a:lnSpc>
                <a:spcPct val="220000"/>
              </a:lnSpc>
              <a:buFont typeface="Arial" pitchFamily="34" charset="0"/>
              <a:buChar char="•"/>
            </a:pPr>
            <a:r>
              <a:rPr lang="fa-IR" dirty="0" smtClean="0"/>
              <a:t/>
            </a:r>
            <a:br>
              <a:rPr lang="fa-IR" dirty="0" smtClean="0"/>
            </a:br>
            <a:r>
              <a:rPr lang="fa-IR" dirty="0" smtClean="0">
                <a:cs typeface="B Titr" pitchFamily="2" charset="-78"/>
              </a:rPr>
              <a:t/>
            </a:r>
            <a:br>
              <a:rPr lang="fa-IR" dirty="0" smtClean="0">
                <a:cs typeface="B Titr" pitchFamily="2" charset="-78"/>
              </a:rPr>
            </a:br>
            <a:r>
              <a:rPr lang="fa-IR" dirty="0" smtClean="0">
                <a:cs typeface="B Titr" pitchFamily="2" charset="-78"/>
              </a:rPr>
              <a:t/>
            </a:r>
            <a:br>
              <a:rPr lang="fa-IR" dirty="0" smtClean="0">
                <a:cs typeface="B Titr" pitchFamily="2" charset="-78"/>
              </a:rPr>
            </a:br>
            <a:r>
              <a:rPr lang="fa-IR" dirty="0" smtClean="0"/>
              <a:t/>
            </a:r>
            <a:br>
              <a:rPr lang="fa-IR" dirty="0" smtClean="0"/>
            </a:br>
            <a:endParaRPr lang="en-US" dirty="0"/>
          </a:p>
        </p:txBody>
      </p:sp>
      <p:sp>
        <p:nvSpPr>
          <p:cNvPr id="7" name="Rectangle 6"/>
          <p:cNvSpPr/>
          <p:nvPr/>
        </p:nvSpPr>
        <p:spPr>
          <a:xfrm>
            <a:off x="1227909" y="300446"/>
            <a:ext cx="10502537" cy="584775"/>
          </a:xfrm>
          <a:prstGeom prst="rect">
            <a:avLst/>
          </a:prstGeom>
        </p:spPr>
        <p:txBody>
          <a:bodyPr wrap="square">
            <a:spAutoFit/>
          </a:bodyPr>
          <a:lstStyle/>
          <a:p>
            <a:pPr algn="r" rtl="1"/>
            <a:r>
              <a:rPr lang="en-US" sz="3200" b="1" dirty="0" smtClean="0">
                <a:latin typeface="Times New Roman" panose="02020603050405020304" pitchFamily="18" charset="0"/>
                <a:cs typeface="B Titr" pitchFamily="2" charset="-78"/>
              </a:rPr>
              <a:t>E4</a:t>
            </a:r>
            <a:r>
              <a:rPr lang="fa-IR" sz="3200" b="1" dirty="0" smtClean="0">
                <a:latin typeface="Times New Roman" panose="02020603050405020304" pitchFamily="18" charset="0"/>
                <a:cs typeface="B Titr" pitchFamily="2" charset="-78"/>
              </a:rPr>
              <a:t>: ساختمان ،</a:t>
            </a:r>
            <a:r>
              <a:rPr lang="fa-IR" sz="3200" b="1" dirty="0" smtClean="0">
                <a:cs typeface="B Titr" pitchFamily="2" charset="-78"/>
              </a:rPr>
              <a:t>تجهیزات زنجیره سرما و حمل و نقل</a:t>
            </a:r>
            <a:endParaRPr lang="fa-IR" sz="3200" b="1" dirty="0">
              <a:cs typeface="B Titr" pitchFamily="2" charset="-78"/>
            </a:endParaRPr>
          </a:p>
        </p:txBody>
      </p:sp>
    </p:spTree>
    <p:extLst>
      <p:ext uri="{BB962C8B-B14F-4D97-AF65-F5344CB8AC3E}">
        <p14:creationId xmlns:p14="http://schemas.microsoft.com/office/powerpoint/2010/main" val="3783163860"/>
      </p:ext>
    </p:extLst>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solidFill>
                  <a:schemeClr val="tx1"/>
                </a:solidFill>
                <a:cs typeface="B Nazanin" panose="00000400000000000000" pitchFamily="2" charset="-78"/>
              </a:rPr>
              <a:t>کار کردن ایمن در سردخانه هاي بالا</a:t>
            </a:r>
            <a:r>
              <a:rPr lang="fa-IR" b="1" dirty="0" smtClean="0">
                <a:solidFill>
                  <a:schemeClr val="tx1"/>
                </a:solidFill>
                <a:cs typeface="B Nazanin" panose="00000400000000000000" pitchFamily="2" charset="-78"/>
              </a:rPr>
              <a:t> صفر</a:t>
            </a:r>
            <a:r>
              <a:rPr lang="ar-SA" b="1" dirty="0" smtClean="0">
                <a:solidFill>
                  <a:schemeClr val="tx1"/>
                </a:solidFill>
                <a:cs typeface="B Nazanin" panose="00000400000000000000" pitchFamily="2" charset="-78"/>
              </a:rPr>
              <a:t> و زیر صفر</a:t>
            </a:r>
            <a:endParaRPr lang="en-US" dirty="0">
              <a:solidFill>
                <a:schemeClr val="tx1"/>
              </a:solidFill>
              <a:cs typeface="B Titr" pitchFamily="2" charset="-78"/>
            </a:endParaRPr>
          </a:p>
        </p:txBody>
      </p:sp>
      <p:sp>
        <p:nvSpPr>
          <p:cNvPr id="3" name="Content Placeholder 2"/>
          <p:cNvSpPr>
            <a:spLocks noGrp="1"/>
          </p:cNvSpPr>
          <p:nvPr>
            <p:ph sz="quarter" idx="1"/>
          </p:nvPr>
        </p:nvSpPr>
        <p:spPr>
          <a:xfrm>
            <a:off x="402336" y="1672046"/>
            <a:ext cx="11328110" cy="4427002"/>
          </a:xfrm>
        </p:spPr>
        <p:txBody>
          <a:bodyPr>
            <a:noAutofit/>
          </a:bodyPr>
          <a:lstStyle/>
          <a:p>
            <a:pPr algn="r" rtl="1">
              <a:spcBef>
                <a:spcPts val="0"/>
              </a:spcBef>
              <a:spcAft>
                <a:spcPts val="2400"/>
              </a:spcAft>
              <a:buClr>
                <a:srgbClr val="E78712"/>
              </a:buClr>
            </a:pPr>
            <a:r>
              <a:rPr lang="fa-IR" sz="2400" b="1" dirty="0" smtClean="0">
                <a:solidFill>
                  <a:prstClr val="black">
                    <a:lumMod val="75000"/>
                    <a:lumOff val="25000"/>
                  </a:prstClr>
                </a:solidFill>
                <a:cs typeface="B Titr" panose="00000700000000000000" pitchFamily="2" charset="-78"/>
              </a:rPr>
              <a:t>آموزش کلیه پرسنل سردخانه در خصوص شرایط کار در سردخانه ها</a:t>
            </a:r>
          </a:p>
          <a:p>
            <a:pPr algn="r" rtl="1">
              <a:spcBef>
                <a:spcPts val="0"/>
              </a:spcBef>
              <a:spcAft>
                <a:spcPts val="2400"/>
              </a:spcAft>
              <a:buClr>
                <a:srgbClr val="E78712"/>
              </a:buClr>
            </a:pPr>
            <a:r>
              <a:rPr lang="fa-IR" sz="2400" b="1" cap="all" dirty="0" smtClean="0">
                <a:solidFill>
                  <a:prstClr val="black">
                    <a:lumMod val="75000"/>
                    <a:lumOff val="25000"/>
                  </a:prstClr>
                </a:solidFill>
                <a:cs typeface="B Titr" panose="00000700000000000000" pitchFamily="2" charset="-78"/>
              </a:rPr>
              <a:t>اطمینان از تأمین لباس مناسب برای کار در سردخانه ها</a:t>
            </a:r>
            <a:endParaRPr lang="fa-IR" sz="2400" dirty="0" smtClean="0"/>
          </a:p>
        </p:txBody>
      </p:sp>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4000" b="1" dirty="0" smtClean="0">
                <a:solidFill>
                  <a:schemeClr val="tx1"/>
                </a:solidFill>
                <a:latin typeface="Times New Roman" panose="02020603050405020304" pitchFamily="18" charset="0"/>
                <a:cs typeface="Times New Roman" panose="02020603050405020304" pitchFamily="18" charset="0"/>
              </a:rPr>
              <a:t>E5</a:t>
            </a:r>
            <a:r>
              <a:rPr lang="fa-IR" sz="4000" b="1" dirty="0" smtClean="0">
                <a:solidFill>
                  <a:schemeClr val="tx1"/>
                </a:solidFill>
                <a:latin typeface="Times New Roman" panose="02020603050405020304" pitchFamily="18" charset="0"/>
                <a:cs typeface="Times New Roman" panose="02020603050405020304" pitchFamily="18" charset="0"/>
              </a:rPr>
              <a:t>: </a:t>
            </a:r>
            <a:r>
              <a:rPr lang="fa-IR" sz="4000" b="1" dirty="0" smtClean="0">
                <a:solidFill>
                  <a:schemeClr val="tx1"/>
                </a:solidFill>
                <a:cs typeface="B Titr" panose="00000700000000000000" pitchFamily="2" charset="-78"/>
              </a:rPr>
              <a:t>نگهداری تجهیزات زنجیره سرما</a:t>
            </a:r>
            <a:endParaRPr lang="en-US" sz="4000" dirty="0" smtClean="0">
              <a:solidFill>
                <a:srgbClr val="FF0000"/>
              </a:solidFill>
              <a:latin typeface="+mn-lt"/>
              <a:ea typeface="+mn-ea"/>
              <a:cs typeface="B Titr" pitchFamily="2" charset="-78"/>
            </a:endParaRPr>
          </a:p>
        </p:txBody>
      </p:sp>
      <p:sp>
        <p:nvSpPr>
          <p:cNvPr id="3" name="Content Placeholder 2"/>
          <p:cNvSpPr>
            <a:spLocks noGrp="1"/>
          </p:cNvSpPr>
          <p:nvPr>
            <p:ph sz="quarter" idx="1"/>
          </p:nvPr>
        </p:nvSpPr>
        <p:spPr/>
        <p:txBody>
          <a:bodyPr>
            <a:normAutofit fontScale="92500" lnSpcReduction="10000"/>
          </a:bodyPr>
          <a:lstStyle/>
          <a:p>
            <a:pPr algn="r" rtl="1"/>
            <a:r>
              <a:rPr lang="en-US" sz="2800" b="1" dirty="0" smtClean="0">
                <a:latin typeface="Times New Roman" panose="02020603050405020304" pitchFamily="18" charset="0"/>
                <a:cs typeface="Times New Roman" panose="02020603050405020304" pitchFamily="18" charset="0"/>
              </a:rPr>
              <a:t>IRN-EVM-SOP-E5-01-01</a:t>
            </a:r>
            <a:r>
              <a:rPr lang="ar-SA" sz="2800" b="1" dirty="0" smtClean="0">
                <a:latin typeface="Times New Roman" panose="02020603050405020304" pitchFamily="18" charset="0"/>
                <a:cs typeface="Times New Roman" panose="02020603050405020304" pitchFamily="18" charset="0"/>
              </a:rPr>
              <a:t>: </a:t>
            </a:r>
            <a:endParaRPr lang="fa-IR" sz="2800" b="1" dirty="0" smtClean="0">
              <a:latin typeface="Times New Roman" panose="02020603050405020304" pitchFamily="18" charset="0"/>
              <a:cs typeface="Times New Roman" panose="02020603050405020304" pitchFamily="18" charset="0"/>
            </a:endParaRPr>
          </a:p>
          <a:p>
            <a:pPr marL="0" indent="0" algn="ctr" rtl="1">
              <a:buNone/>
            </a:pPr>
            <a:r>
              <a:rPr lang="fa-IR" sz="2800" b="1" dirty="0" smtClean="0">
                <a:cs typeface="B Nazanin" panose="00000400000000000000" pitchFamily="2" charset="-78"/>
              </a:rPr>
              <a:t>نگهداری و مراقبت از ساختمان زنجیره سرما</a:t>
            </a:r>
          </a:p>
          <a:p>
            <a:pPr algn="r" rtl="1"/>
            <a:r>
              <a:rPr lang="en-US" sz="2800" b="1" dirty="0" smtClean="0">
                <a:latin typeface="Times New Roman" panose="02020603050405020304" pitchFamily="18" charset="0"/>
                <a:cs typeface="Times New Roman" panose="02020603050405020304" pitchFamily="18" charset="0"/>
              </a:rPr>
              <a:t>IRN-EVM-SOP-E5-02-01</a:t>
            </a:r>
            <a:r>
              <a:rPr lang="ar-SA" sz="2800" b="1" dirty="0" smtClean="0">
                <a:latin typeface="Times New Roman" panose="02020603050405020304" pitchFamily="18" charset="0"/>
                <a:cs typeface="Times New Roman" panose="02020603050405020304" pitchFamily="18" charset="0"/>
              </a:rPr>
              <a:t>: </a:t>
            </a:r>
            <a:endParaRPr lang="fa-IR" sz="2800" b="1" dirty="0" smtClean="0">
              <a:latin typeface="Times New Roman" panose="02020603050405020304" pitchFamily="18" charset="0"/>
              <a:cs typeface="Times New Roman" panose="02020603050405020304" pitchFamily="18" charset="0"/>
            </a:endParaRPr>
          </a:p>
          <a:p>
            <a:pPr marL="0" indent="0" algn="ctr" rtl="1">
              <a:buNone/>
            </a:pPr>
            <a:r>
              <a:rPr lang="fa-IR" sz="2800" b="1" dirty="0" smtClean="0">
                <a:cs typeface="B Nazanin" panose="00000400000000000000" pitchFamily="2" charset="-78"/>
              </a:rPr>
              <a:t>نگهداری و مراقبت از سردخانه های نگهداری واکسن</a:t>
            </a:r>
          </a:p>
          <a:p>
            <a:pPr algn="r" rtl="1"/>
            <a:r>
              <a:rPr lang="en-US" sz="2800" b="1" dirty="0" smtClean="0">
                <a:latin typeface="Times New Roman" panose="02020603050405020304" pitchFamily="18" charset="0"/>
                <a:cs typeface="Times New Roman" panose="02020603050405020304" pitchFamily="18" charset="0"/>
              </a:rPr>
              <a:t>IRN-EVM-SOP-E5-03-01</a:t>
            </a:r>
            <a:r>
              <a:rPr lang="ar-SA" sz="2800" b="1" dirty="0" smtClean="0">
                <a:latin typeface="Times New Roman" panose="02020603050405020304" pitchFamily="18" charset="0"/>
                <a:cs typeface="Times New Roman" panose="02020603050405020304" pitchFamily="18" charset="0"/>
              </a:rPr>
              <a:t>: </a:t>
            </a:r>
            <a:endParaRPr lang="fa-IR" sz="2800" b="1" dirty="0" smtClean="0">
              <a:latin typeface="Times New Roman" panose="02020603050405020304" pitchFamily="18" charset="0"/>
              <a:cs typeface="Times New Roman" panose="02020603050405020304" pitchFamily="18" charset="0"/>
            </a:endParaRPr>
          </a:p>
          <a:p>
            <a:pPr marL="0" indent="0" algn="ctr" rtl="1">
              <a:buNone/>
            </a:pPr>
            <a:r>
              <a:rPr lang="fa-IR" sz="2800" b="1" dirty="0" smtClean="0">
                <a:cs typeface="B Nazanin" panose="00000400000000000000" pitchFamily="2" charset="-78"/>
              </a:rPr>
              <a:t>نصب و نگهداری از یخچال ها و فریزرهای واکسن</a:t>
            </a:r>
          </a:p>
          <a:p>
            <a:pPr algn="r" rtl="1"/>
            <a:r>
              <a:rPr lang="en-US" sz="2800" b="1" dirty="0" smtClean="0">
                <a:latin typeface="Times New Roman" panose="02020603050405020304" pitchFamily="18" charset="0"/>
                <a:cs typeface="Times New Roman" panose="02020603050405020304" pitchFamily="18" charset="0"/>
              </a:rPr>
              <a:t>IRN-EVM-SOP-E5-04-01</a:t>
            </a:r>
            <a:r>
              <a:rPr lang="ar-SA" sz="2800" b="1" dirty="0" smtClean="0">
                <a:latin typeface="Times New Roman" panose="02020603050405020304" pitchFamily="18" charset="0"/>
                <a:cs typeface="Times New Roman" panose="02020603050405020304" pitchFamily="18" charset="0"/>
              </a:rPr>
              <a:t>: </a:t>
            </a:r>
            <a:endParaRPr lang="fa-IR" sz="2800" b="1" dirty="0" smtClean="0">
              <a:latin typeface="Times New Roman" panose="02020603050405020304" pitchFamily="18" charset="0"/>
              <a:cs typeface="Times New Roman" panose="02020603050405020304" pitchFamily="18" charset="0"/>
            </a:endParaRPr>
          </a:p>
          <a:p>
            <a:pPr marL="0" indent="0" algn="ctr" rtl="1">
              <a:buNone/>
            </a:pPr>
            <a:r>
              <a:rPr lang="fa-IR" sz="2800" b="1" dirty="0" smtClean="0">
                <a:cs typeface="B Nazanin" panose="00000400000000000000" pitchFamily="2" charset="-78"/>
              </a:rPr>
              <a:t>نگهداری و مراقبت از ژنراتورها</a:t>
            </a:r>
          </a:p>
          <a:p>
            <a:pPr algn="r" rtl="1"/>
            <a:r>
              <a:rPr lang="en-US" sz="2800" b="1" dirty="0" smtClean="0">
                <a:latin typeface="Times New Roman" panose="02020603050405020304" pitchFamily="18" charset="0"/>
                <a:cs typeface="Times New Roman" panose="02020603050405020304" pitchFamily="18" charset="0"/>
              </a:rPr>
              <a:t>IRN-EVM-SOP-E5-05-01</a:t>
            </a:r>
            <a:r>
              <a:rPr lang="ar-SA" sz="2800" b="1" dirty="0" smtClean="0">
                <a:latin typeface="Times New Roman" panose="02020603050405020304" pitchFamily="18" charset="0"/>
                <a:cs typeface="Times New Roman" panose="02020603050405020304" pitchFamily="18" charset="0"/>
              </a:rPr>
              <a:t>: </a:t>
            </a:r>
            <a:endParaRPr lang="fa-IR" sz="2800" b="1" dirty="0" smtClean="0">
              <a:latin typeface="Times New Roman" panose="02020603050405020304" pitchFamily="18" charset="0"/>
              <a:cs typeface="Times New Roman" panose="02020603050405020304" pitchFamily="18" charset="0"/>
            </a:endParaRPr>
          </a:p>
          <a:p>
            <a:pPr marL="0" indent="0" algn="ctr" rtl="1">
              <a:buNone/>
            </a:pPr>
            <a:r>
              <a:rPr lang="fa-IR" sz="2800" b="1" dirty="0" smtClean="0">
                <a:cs typeface="B Nazanin" panose="00000400000000000000" pitchFamily="2" charset="-78"/>
              </a:rPr>
              <a:t>نگهداری و مراقبت از تنظیم کننده های ولتاژ</a:t>
            </a:r>
          </a:p>
          <a:p>
            <a:pPr algn="r">
              <a:buNone/>
            </a:pPr>
            <a:endParaRPr lang="en-US" dirty="0" smtClean="0"/>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6389" y="535577"/>
            <a:ext cx="11234057" cy="5799909"/>
          </a:xfrm>
        </p:spPr>
        <p:txBody>
          <a:bodyPr>
            <a:noAutofit/>
          </a:bodyPr>
          <a:lstStyle/>
          <a:p>
            <a:pPr algn="r" rtl="1">
              <a:lnSpc>
                <a:spcPct val="150000"/>
              </a:lnSpc>
            </a:pPr>
            <a:endParaRPr lang="en-US" sz="1400" b="1" dirty="0" smtClean="0">
              <a:cs typeface="B Mitra" pitchFamily="2" charset="-78"/>
            </a:endParaRPr>
          </a:p>
          <a:p>
            <a:pPr algn="r" rtl="1">
              <a:lnSpc>
                <a:spcPct val="150000"/>
              </a:lnSpc>
            </a:pPr>
            <a:endParaRPr lang="en-US" sz="1400" b="1" dirty="0" smtClean="0">
              <a:cs typeface="B Mitra" pitchFamily="2" charset="-78"/>
            </a:endParaRPr>
          </a:p>
          <a:p>
            <a:pPr algn="r" rtl="1">
              <a:lnSpc>
                <a:spcPct val="150000"/>
              </a:lnSpc>
            </a:pPr>
            <a:endParaRPr lang="en-US" sz="1400" b="1" dirty="0" smtClean="0">
              <a:cs typeface="B Mitra" pitchFamily="2" charset="-78"/>
            </a:endParaRPr>
          </a:p>
          <a:p>
            <a:pPr algn="r" rtl="1">
              <a:lnSpc>
                <a:spcPct val="150000"/>
              </a:lnSpc>
            </a:pPr>
            <a:r>
              <a:rPr lang="fa-IR" sz="2000" b="1" dirty="0" smtClean="0">
                <a:cs typeface="B Mitra" pitchFamily="2" charset="-78"/>
              </a:rPr>
              <a:t>برنامه پیشگیرانه تدوین شود: بازدیدهای ماهانه برای پیشگیری از خرابی، مشخص شود (درچه تاریخی چه کاری انجام شود).</a:t>
            </a:r>
          </a:p>
          <a:p>
            <a:pPr algn="r" rtl="1">
              <a:lnSpc>
                <a:spcPct val="150000"/>
              </a:lnSpc>
            </a:pPr>
            <a:r>
              <a:rPr lang="fa-IR" sz="2000" b="1" dirty="0" smtClean="0">
                <a:cs typeface="B Mitra" pitchFamily="2" charset="-78"/>
              </a:rPr>
              <a:t>در سردخانه مرکزی: 2یونیت سرماساز- 2کمپرسور -2 کندانسور </a:t>
            </a:r>
            <a:r>
              <a:rPr lang="fa-IR" sz="2000" b="1" dirty="0" smtClean="0">
                <a:cs typeface="B Mitra" pitchFamily="2" charset="-78"/>
              </a:rPr>
              <a:t>1ژنراتورو1اپراتور</a:t>
            </a:r>
            <a:endParaRPr lang="fa-IR" sz="2000" b="1" dirty="0" smtClean="0">
              <a:cs typeface="B Mitra" pitchFamily="2" charset="-78"/>
            </a:endParaRPr>
          </a:p>
          <a:p>
            <a:pPr algn="r" rtl="1">
              <a:lnSpc>
                <a:spcPct val="150000"/>
              </a:lnSpc>
            </a:pPr>
            <a:r>
              <a:rPr lang="fa-IR" sz="2000" b="1" dirty="0" smtClean="0">
                <a:cs typeface="B Mitra" pitchFamily="2" charset="-78"/>
              </a:rPr>
              <a:t>یخچال واکسن: 1یونیت</a:t>
            </a:r>
          </a:p>
          <a:p>
            <a:pPr algn="r" rtl="1">
              <a:buNone/>
            </a:pPr>
            <a:endParaRPr lang="en-US" sz="1400" b="1" dirty="0" smtClean="0">
              <a:cs typeface="B Titr" pitchFamily="2" charset="-78"/>
            </a:endParaRPr>
          </a:p>
        </p:txBody>
      </p:sp>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tx1"/>
                </a:solidFill>
                <a:cs typeface="B Titr" pitchFamily="2" charset="-78"/>
              </a:rPr>
              <a:t>نصب ونگهداری از یخچال وفریزرهای واکسن</a:t>
            </a:r>
            <a:r>
              <a:rPr lang="en-US" dirty="0" smtClean="0">
                <a:solidFill>
                  <a:schemeClr val="tx1"/>
                </a:solidFill>
                <a:cs typeface="B Titr" pitchFamily="2" charset="-78"/>
              </a:rPr>
              <a:t> </a:t>
            </a:r>
            <a:r>
              <a:rPr lang="en-US" b="1" dirty="0" smtClean="0">
                <a:solidFill>
                  <a:schemeClr val="tx1"/>
                </a:solidFill>
                <a:latin typeface="2  Titr"/>
                <a:cs typeface="B Titr" pitchFamily="2" charset="-78"/>
              </a:rPr>
              <a:t>E-05-03</a:t>
            </a:r>
            <a:endParaRPr lang="en-US" dirty="0">
              <a:solidFill>
                <a:schemeClr val="tx1"/>
              </a:solidFill>
              <a:latin typeface="2  Titr"/>
            </a:endParaRPr>
          </a:p>
        </p:txBody>
      </p:sp>
      <p:sp>
        <p:nvSpPr>
          <p:cNvPr id="3" name="Content Placeholder 2"/>
          <p:cNvSpPr>
            <a:spLocks noGrp="1"/>
          </p:cNvSpPr>
          <p:nvPr>
            <p:ph sz="quarter" idx="1"/>
          </p:nvPr>
        </p:nvSpPr>
        <p:spPr>
          <a:xfrm>
            <a:off x="287383" y="1527047"/>
            <a:ext cx="11453513" cy="5161136"/>
          </a:xfrm>
        </p:spPr>
        <p:txBody>
          <a:bodyPr>
            <a:noAutofit/>
          </a:bodyPr>
          <a:lstStyle/>
          <a:p>
            <a:pPr algn="just" rtl="1">
              <a:lnSpc>
                <a:spcPct val="160000"/>
              </a:lnSpc>
              <a:buFont typeface="Wingdings" pitchFamily="2" charset="2"/>
              <a:buChar char="ü"/>
            </a:pPr>
            <a:r>
              <a:rPr lang="fa-IR" sz="1800" b="1" dirty="0" smtClean="0">
                <a:cs typeface="B Mitra" pitchFamily="2" charset="-78"/>
              </a:rPr>
              <a:t>محل مناسبی را انتخاب کنید.</a:t>
            </a:r>
          </a:p>
          <a:p>
            <a:pPr algn="just" rtl="1">
              <a:lnSpc>
                <a:spcPct val="160000"/>
              </a:lnSpc>
              <a:buFont typeface="Wingdings" pitchFamily="2" charset="2"/>
              <a:buChar char="ü"/>
            </a:pPr>
            <a:r>
              <a:rPr lang="fa-IR" sz="1800" b="1" dirty="0" smtClean="0">
                <a:cs typeface="B Mitra" pitchFamily="2" charset="-78"/>
              </a:rPr>
              <a:t>مطمین شوید تهویه هوا در اتاق مناسب است وکف نیز تمیز وخشک ، خنک ترین نقطه اتاق را درنظر بکیرید، به هیچ وجه دستگاه را روبروی نور مستقیم آفتاب قرار ندهید. دستگاه مجاور رادیاتور قرار نگیرد وترجیحا در نزدیکی پریز برق باشد.</a:t>
            </a:r>
          </a:p>
          <a:p>
            <a:pPr algn="just" rtl="1">
              <a:lnSpc>
                <a:spcPct val="160000"/>
              </a:lnSpc>
              <a:buFont typeface="Wingdings" pitchFamily="2" charset="2"/>
              <a:buChar char="ü"/>
            </a:pPr>
            <a:r>
              <a:rPr lang="fa-IR" sz="1800" b="1" dirty="0" smtClean="0">
                <a:cs typeface="B Mitra" pitchFamily="2" charset="-78"/>
              </a:rPr>
              <a:t>دستگاه باید فاصله مناسبی با دیوار وکمد وقفسه ها داشته باشد وبه راحتی در دسترس باشد.</a:t>
            </a:r>
            <a:r>
              <a:rPr lang="en-US" sz="1800" b="1" dirty="0" smtClean="0">
                <a:cs typeface="B Mitra" pitchFamily="2" charset="-78"/>
              </a:rPr>
              <a:t> </a:t>
            </a:r>
            <a:r>
              <a:rPr lang="fa-IR" sz="1800" b="1" dirty="0" smtClean="0">
                <a:cs typeface="B Mitra" pitchFamily="2" charset="-78"/>
              </a:rPr>
              <a:t>درب دستگاه باید براحتی وبه طور کامل باز شود.</a:t>
            </a:r>
            <a:r>
              <a:rPr lang="en-US" sz="1800" b="1" dirty="0" smtClean="0">
                <a:cs typeface="B Mitra" pitchFamily="2" charset="-78"/>
              </a:rPr>
              <a:t> </a:t>
            </a:r>
            <a:r>
              <a:rPr lang="fa-IR" sz="1800" b="1" dirty="0" smtClean="0">
                <a:cs typeface="B Mitra" pitchFamily="2" charset="-78"/>
              </a:rPr>
              <a:t>نحوه قرارگیری باید منطبق با راهنمای سازنده باشد.درصورت عدم دسترسی به راهنما، ازپشت وطرفین 30 سانتی متر واز سقف هم 40 سانتی متر فاصله باید رعایت شود.</a:t>
            </a:r>
          </a:p>
          <a:p>
            <a:pPr algn="just" rtl="1">
              <a:lnSpc>
                <a:spcPct val="160000"/>
              </a:lnSpc>
              <a:buFont typeface="Wingdings" pitchFamily="2" charset="2"/>
              <a:buChar char="ü"/>
            </a:pPr>
            <a:r>
              <a:rPr lang="fa-IR" sz="1800" b="1" dirty="0" smtClean="0">
                <a:cs typeface="B Mitra" pitchFamily="2" charset="-78"/>
              </a:rPr>
              <a:t>دستگاه ترازیاب یا یک ظرف پراز آب روی دستگاه قرار دهید تا از تراز بودن دستگاه مطمئن شوید.اگر دستگاه پایه یا چرخ ندارد، حتما دستگاه راروی تکه های چوبی به ضخامت 5 سانتی متر وعرض 10سانتی متر قراردهیدتا کمی بالاتراز کف قرار گیردودراثرشستن کف اسیب نبیند.</a:t>
            </a:r>
          </a:p>
          <a:p>
            <a:pPr algn="just" rtl="1">
              <a:lnSpc>
                <a:spcPct val="160000"/>
              </a:lnSpc>
              <a:buFont typeface="Wingdings" pitchFamily="2" charset="2"/>
              <a:buChar char="ü"/>
            </a:pPr>
            <a:r>
              <a:rPr lang="fa-IR" sz="1800" b="1" dirty="0" smtClean="0">
                <a:cs typeface="B Mitra" pitchFamily="2" charset="-78"/>
              </a:rPr>
              <a:t>قبل از روشن کردن دستگاه آن رادر موقعیت نهایی برای مدت 24 ساعت نگهدارید تا مواد خنک کننده دستگاه دروضعیت استاندارد قرار گیرد.</a:t>
            </a:r>
          </a:p>
          <a:p>
            <a:pPr algn="just" rtl="1">
              <a:lnSpc>
                <a:spcPct val="160000"/>
              </a:lnSpc>
              <a:buFont typeface="Wingdings" pitchFamily="2" charset="2"/>
              <a:buChar char="ü"/>
            </a:pPr>
            <a:r>
              <a:rPr lang="fa-IR" sz="1800" b="1" dirty="0" smtClean="0">
                <a:cs typeface="B Mitra" pitchFamily="2" charset="-78"/>
              </a:rPr>
              <a:t>دوشاخه تنظیم کننده ولتاژ را به پریز برق وصل نمایید.</a:t>
            </a:r>
            <a:r>
              <a:rPr lang="en-US" sz="1800" b="1" dirty="0" smtClean="0">
                <a:cs typeface="B Mitra" pitchFamily="2" charset="-78"/>
              </a:rPr>
              <a:t> </a:t>
            </a:r>
            <a:r>
              <a:rPr lang="fa-IR" sz="1800" b="1" dirty="0" smtClean="0">
                <a:cs typeface="B Mitra" pitchFamily="2" charset="-78"/>
              </a:rPr>
              <a:t>همیشه فقط یک تنظیم کننده را به پریز وصل کنید واتصال همزمان سایر دستگاهها از طریق مثلا سه راهی خودداری نمایید.</a:t>
            </a:r>
          </a:p>
        </p:txBody>
      </p:sp>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7578"/>
            <a:ext cx="11952514" cy="6382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645920" y="718457"/>
            <a:ext cx="8752113" cy="5878532"/>
          </a:xfrm>
          <a:prstGeom prst="rect">
            <a:avLst/>
          </a:prstGeom>
          <a:noFill/>
        </p:spPr>
        <p:txBody>
          <a:bodyPr wrap="square" rtlCol="0">
            <a:spAutoFit/>
          </a:bodyPr>
          <a:lstStyle/>
          <a:p>
            <a:pPr algn="ctr" rtl="1">
              <a:lnSpc>
                <a:spcPct val="200000"/>
              </a:lnSpc>
              <a:buNone/>
            </a:pPr>
            <a:r>
              <a:rPr lang="en-US" sz="8800" dirty="0" smtClean="0">
                <a:latin typeface="Calibri" panose="020F0502020204030204" pitchFamily="34" charset="0"/>
              </a:rPr>
              <a:t>EVM-SOP</a:t>
            </a:r>
            <a:endParaRPr lang="fa-IR" sz="11500" dirty="0" smtClean="0">
              <a:latin typeface="Calibri" panose="020F0502020204030204" pitchFamily="34" charset="0"/>
            </a:endParaRPr>
          </a:p>
          <a:p>
            <a:pPr algn="ctr" rtl="1">
              <a:lnSpc>
                <a:spcPct val="200000"/>
              </a:lnSpc>
              <a:buNone/>
            </a:pPr>
            <a:r>
              <a:rPr lang="fa-IR" sz="2400" dirty="0" smtClean="0">
                <a:cs typeface="B Titr" panose="00000700000000000000" pitchFamily="2" charset="-78"/>
              </a:rPr>
              <a:t>فرآیندهای اجرائی استاندارد – مدیریت مؤثر واکسن</a:t>
            </a:r>
            <a:endParaRPr lang="en-US" dirty="0" smtClean="0">
              <a:cs typeface="B Titr" panose="00000700000000000000" pitchFamily="2" charset="-78"/>
            </a:endParaRPr>
          </a:p>
          <a:p>
            <a:pPr algn="ctr" rtl="1">
              <a:lnSpc>
                <a:spcPct val="200000"/>
              </a:lnSpc>
              <a:buNone/>
            </a:pPr>
            <a:r>
              <a:rPr lang="fa-IR" b="1" dirty="0" smtClean="0">
                <a:cs typeface="B Compset" panose="00000400000000000000" pitchFamily="2" charset="-78"/>
              </a:rPr>
              <a:t/>
            </a:r>
            <a:br>
              <a:rPr lang="fa-IR" b="1" dirty="0" smtClean="0">
                <a:cs typeface="B Compset" panose="00000400000000000000" pitchFamily="2" charset="-78"/>
              </a:rPr>
            </a:br>
            <a:r>
              <a:rPr lang="fa-IR" sz="2000" b="1" dirty="0" smtClean="0">
                <a:solidFill>
                  <a:srgbClr val="FF0000"/>
                </a:solidFill>
                <a:cs typeface="B Titr" pitchFamily="2" charset="-78"/>
              </a:rPr>
              <a:t>معاونت بهداشت دانشگاه علوم پزشکی خدمات </a:t>
            </a:r>
          </a:p>
          <a:p>
            <a:pPr algn="ctr" rtl="1">
              <a:lnSpc>
                <a:spcPct val="200000"/>
              </a:lnSpc>
              <a:buNone/>
            </a:pPr>
            <a:r>
              <a:rPr lang="fa-IR" sz="2000" b="1" dirty="0" smtClean="0">
                <a:solidFill>
                  <a:srgbClr val="FF0000"/>
                </a:solidFill>
                <a:cs typeface="B Titr" pitchFamily="2" charset="-78"/>
              </a:rPr>
              <a:t>بهداشتی درمانی تهران</a:t>
            </a:r>
          </a:p>
          <a:p>
            <a:pPr algn="ctr" rtl="1">
              <a:buNone/>
            </a:pPr>
            <a:r>
              <a:rPr lang="fa-IR" sz="2000" b="1" dirty="0" smtClean="0">
                <a:solidFill>
                  <a:srgbClr val="FF0000"/>
                </a:solidFill>
                <a:cs typeface="B Titr" pitchFamily="2" charset="-78"/>
              </a:rPr>
              <a:t>تیرماه1402 </a:t>
            </a:r>
            <a:endParaRPr lang="en-US" sz="2000" dirty="0" smtClean="0">
              <a:solidFill>
                <a:srgbClr val="FF0000"/>
              </a:solidFill>
              <a:cs typeface="B Titr" pitchFamily="2" charset="-78"/>
            </a:endParaRPr>
          </a:p>
          <a:p>
            <a:endParaRPr lang="en-US" dirty="0"/>
          </a:p>
        </p:txBody>
      </p:sp>
    </p:spTree>
    <p:extLst>
      <p:ext uri="{BB962C8B-B14F-4D97-AF65-F5344CB8AC3E}">
        <p14:creationId xmlns:p14="http://schemas.microsoft.com/office/powerpoint/2010/main" val="2001941485"/>
      </p:ext>
    </p:extLst>
  </p:cSld>
  <p:clrMapOvr>
    <a:masterClrMapping/>
  </p:clrMapOvr>
  <p:transition>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6571" y="613955"/>
            <a:ext cx="11521440" cy="5826034"/>
          </a:xfrm>
        </p:spPr>
        <p:txBody>
          <a:bodyPr>
            <a:normAutofit fontScale="77500" lnSpcReduction="20000"/>
          </a:bodyPr>
          <a:lstStyle/>
          <a:p>
            <a:pPr algn="just" rtl="1">
              <a:lnSpc>
                <a:spcPct val="150000"/>
              </a:lnSpc>
              <a:buClr>
                <a:srgbClr val="FF0000"/>
              </a:buClr>
              <a:buSzPct val="90000"/>
              <a:buFont typeface="Wingdings" pitchFamily="2" charset="2"/>
              <a:buChar char="Ø"/>
            </a:pPr>
            <a:r>
              <a:rPr lang="fa-IR" sz="3200" b="1" dirty="0" smtClean="0">
                <a:cs typeface="B Mitra" pitchFamily="2" charset="-78"/>
              </a:rPr>
              <a:t>هرگز داخل یخچال یا فریزر مخصوص واکسن، مواد غذایی یا آشامیدنی قرار ندهید. استفاده شخصی واکسن کاملا ممنوع می باشد.</a:t>
            </a:r>
          </a:p>
          <a:p>
            <a:pPr algn="just" rtl="1">
              <a:lnSpc>
                <a:spcPct val="150000"/>
              </a:lnSpc>
              <a:buClr>
                <a:srgbClr val="FF0000"/>
              </a:buClr>
              <a:buSzPct val="90000"/>
              <a:buFont typeface="Wingdings" pitchFamily="2" charset="2"/>
              <a:buChar char="Ø"/>
            </a:pPr>
            <a:r>
              <a:rPr lang="fa-IR" sz="3200" b="1" dirty="0" smtClean="0">
                <a:cs typeface="B Mitra" pitchFamily="2" charset="-78"/>
              </a:rPr>
              <a:t>هرگز ویال واکسن های حساس به یخ زدگی ویا حلال ها رادرمجاورت یخدان یخچال قرار ندهید.</a:t>
            </a:r>
            <a:r>
              <a:rPr lang="en-US" sz="3200" b="1" dirty="0" smtClean="0">
                <a:cs typeface="B Mitra" pitchFamily="2" charset="-78"/>
              </a:rPr>
              <a:t> </a:t>
            </a:r>
            <a:r>
              <a:rPr lang="fa-IR" sz="3200" b="1" dirty="0" smtClean="0">
                <a:cs typeface="B Mitra" pitchFamily="2" charset="-78"/>
              </a:rPr>
              <a:t>بین واکسن ها فاصله بگذارید تا هوا گردش نماید.</a:t>
            </a:r>
          </a:p>
          <a:p>
            <a:pPr algn="just" rtl="1">
              <a:lnSpc>
                <a:spcPct val="150000"/>
              </a:lnSpc>
              <a:buClr>
                <a:srgbClr val="FF0000"/>
              </a:buClr>
              <a:buSzPct val="90000"/>
              <a:buFont typeface="Wingdings" pitchFamily="2" charset="2"/>
              <a:buChar char="Ø"/>
            </a:pPr>
            <a:r>
              <a:rPr lang="fa-IR" sz="3200" b="1" dirty="0" smtClean="0">
                <a:cs typeface="B Mitra" pitchFamily="2" charset="-78"/>
              </a:rPr>
              <a:t>ازبازنمودن زیادی یخچال یا فریزر خودداری کنید چون مانع خنک سازی مناسب می شود.</a:t>
            </a:r>
          </a:p>
          <a:p>
            <a:pPr algn="just" rtl="1">
              <a:lnSpc>
                <a:spcPct val="150000"/>
              </a:lnSpc>
              <a:buClr>
                <a:srgbClr val="FF0000"/>
              </a:buClr>
              <a:buSzPct val="90000"/>
              <a:buFont typeface="Wingdings" pitchFamily="2" charset="2"/>
              <a:buChar char="Ø"/>
            </a:pPr>
            <a:r>
              <a:rPr lang="fa-IR" sz="3200" b="1" dirty="0" smtClean="0">
                <a:cs typeface="B Mitra" pitchFamily="2" charset="-78"/>
              </a:rPr>
              <a:t>قسمت سرماساز (کندانسور) وخنک کننده را که پشت یخچال است تمیز نموده وگردگیری نمایید.اگر این قسمت با گردوغبار پوشانده شود، عملکرد یخچال آسیب می بیند.</a:t>
            </a:r>
          </a:p>
          <a:p>
            <a:pPr algn="just" rtl="1">
              <a:lnSpc>
                <a:spcPct val="150000"/>
              </a:lnSpc>
              <a:buClr>
                <a:srgbClr val="FF0000"/>
              </a:buClr>
              <a:buSzPct val="90000"/>
              <a:buFont typeface="Wingdings" pitchFamily="2" charset="2"/>
              <a:buChar char="Ø"/>
            </a:pPr>
            <a:r>
              <a:rPr lang="fa-IR" sz="3200" b="1" dirty="0" smtClean="0">
                <a:cs typeface="B Mitra" pitchFamily="2" charset="-78"/>
              </a:rPr>
              <a:t>سایر بخش های بیرونی یخچال را دستمال کشیده وتمیز نمایید.</a:t>
            </a:r>
          </a:p>
          <a:p>
            <a:pPr algn="just" rtl="1">
              <a:lnSpc>
                <a:spcPct val="150000"/>
              </a:lnSpc>
              <a:buClr>
                <a:srgbClr val="FF0000"/>
              </a:buClr>
              <a:buSzPct val="90000"/>
              <a:buFont typeface="Wingdings" pitchFamily="2" charset="2"/>
              <a:buChar char="Ø"/>
            </a:pPr>
            <a:r>
              <a:rPr lang="fa-IR" sz="3200" b="1" dirty="0" smtClean="0">
                <a:cs typeface="B Mitra" pitchFamily="2" charset="-78"/>
              </a:rPr>
              <a:t>به صورت ماهیانه ویا هر موقع که ضخامت برفک روی جدارداخلی بیش از5 میلی متر شد عملیات برفک زدایی قسمت یخدان یخچال را انچام دهید.</a:t>
            </a:r>
          </a:p>
          <a:p>
            <a:pPr algn="just" rtl="1">
              <a:lnSpc>
                <a:spcPct val="150000"/>
              </a:lnSpc>
              <a:buClr>
                <a:srgbClr val="FF0000"/>
              </a:buClr>
              <a:buSzPct val="90000"/>
              <a:buFont typeface="Wingdings" pitchFamily="2" charset="2"/>
              <a:buChar char="Ø"/>
            </a:pPr>
            <a:r>
              <a:rPr lang="fa-IR" sz="3200" b="1" dirty="0" smtClean="0">
                <a:cs typeface="B Mitra" pitchFamily="2" charset="-78"/>
              </a:rPr>
              <a:t>توجه: اگر درماه بیش از یک بار نیاز به برفک زدایی وجود</a:t>
            </a:r>
            <a:r>
              <a:rPr lang="en-US" sz="3200" b="1" dirty="0" smtClean="0">
                <a:cs typeface="B Mitra" pitchFamily="2" charset="-78"/>
              </a:rPr>
              <a:t> </a:t>
            </a:r>
            <a:r>
              <a:rPr lang="fa-IR" sz="3200" b="1" dirty="0" smtClean="0">
                <a:cs typeface="B Mitra" pitchFamily="2" charset="-78"/>
              </a:rPr>
              <a:t>دارد احتمال خراب شدن درب فریزر یا یخچال وجود</a:t>
            </a:r>
            <a:r>
              <a:rPr lang="en-US" sz="3200" b="1" dirty="0" smtClean="0">
                <a:cs typeface="B Mitra" pitchFamily="2" charset="-78"/>
              </a:rPr>
              <a:t> </a:t>
            </a:r>
            <a:r>
              <a:rPr lang="fa-IR" sz="3200" b="1" dirty="0" smtClean="0">
                <a:cs typeface="B Mitra" pitchFamily="2" charset="-78"/>
              </a:rPr>
              <a:t>دارد که بایستی توسط تکنسین تعمیرات بازدید ودرصورت نیاز تعمیر شود.</a:t>
            </a:r>
          </a:p>
          <a:p>
            <a:pPr algn="r" rtl="1">
              <a:lnSpc>
                <a:spcPct val="150000"/>
              </a:lnSpc>
              <a:buNone/>
            </a:pPr>
            <a:endParaRPr lang="en-US" sz="3200" dirty="0" smtClean="0"/>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02336" y="1527048"/>
            <a:ext cx="11484864" cy="4899878"/>
          </a:xfrm>
        </p:spPr>
        <p:txBody>
          <a:bodyPr>
            <a:noAutofit/>
          </a:bodyPr>
          <a:lstStyle/>
          <a:p>
            <a:pPr algn="just" rtl="1">
              <a:lnSpc>
                <a:spcPct val="150000"/>
              </a:lnSpc>
            </a:pPr>
            <a:r>
              <a:rPr lang="fa-IR" sz="3200" b="1" dirty="0" smtClean="0">
                <a:cs typeface="B Mitra" pitchFamily="2" charset="-78"/>
              </a:rPr>
              <a:t>با توجه به مستهلک شدن تدریجی یخچالهای واکسن، به نحوی برنامه ریزی شود تا متوسط عمریخچال های واکسن درسطح شهرستان هاکمتراز 15 سال شود. یخچال هایی که خراب هستند ویا درطی یک سال اخیر چند نوبت مشکل عملکرد داشته اند صرف نظر از طول عمر، باید جایگزین شوند.</a:t>
            </a:r>
            <a:endParaRPr lang="en-US" sz="3200" dirty="0"/>
          </a:p>
        </p:txBody>
      </p:sp>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44136"/>
            <a:ext cx="11184418" cy="543415"/>
          </a:xfrm>
        </p:spPr>
        <p:txBody>
          <a:bodyPr>
            <a:normAutofit fontScale="90000"/>
          </a:bodyPr>
          <a:lstStyle/>
          <a:p>
            <a:pPr algn="r" rtl="1"/>
            <a:r>
              <a:rPr lang="en-US" dirty="0" smtClean="0"/>
              <a:t/>
            </a:r>
            <a:br>
              <a:rPr lang="en-US" dirty="0" smtClean="0"/>
            </a:br>
            <a:r>
              <a:rPr lang="en-US" b="1" dirty="0" smtClean="0">
                <a:solidFill>
                  <a:schemeClr val="tx1"/>
                </a:solidFill>
                <a:latin typeface="Times New Roman" panose="02020603050405020304" pitchFamily="18" charset="0"/>
                <a:cs typeface="Times New Roman" panose="02020603050405020304" pitchFamily="18" charset="0"/>
              </a:rPr>
              <a:t>E6</a:t>
            </a:r>
            <a:r>
              <a:rPr lang="fa-IR" b="1" dirty="0" smtClean="0">
                <a:solidFill>
                  <a:schemeClr val="tx1"/>
                </a:solidFill>
                <a:latin typeface="Times New Roman" panose="02020603050405020304" pitchFamily="18" charset="0"/>
                <a:cs typeface="Times New Roman" panose="02020603050405020304" pitchFamily="18" charset="0"/>
              </a:rPr>
              <a:t>: </a:t>
            </a:r>
            <a:r>
              <a:rPr lang="fa-IR" b="1" dirty="0" smtClean="0">
                <a:solidFill>
                  <a:schemeClr val="tx1"/>
                </a:solidFill>
                <a:cs typeface="B Titr" panose="00000700000000000000" pitchFamily="2" charset="-78"/>
              </a:rPr>
              <a:t>مدیریت انبار</a:t>
            </a:r>
            <a:endParaRPr lang="en-US" dirty="0">
              <a:solidFill>
                <a:schemeClr val="tx1"/>
              </a:solidFill>
              <a:cs typeface="B Titr" pitchFamily="2" charset="-78"/>
            </a:endParaRPr>
          </a:p>
        </p:txBody>
      </p:sp>
      <p:sp>
        <p:nvSpPr>
          <p:cNvPr id="3" name="Content Placeholder 2"/>
          <p:cNvSpPr>
            <a:spLocks noGrp="1"/>
          </p:cNvSpPr>
          <p:nvPr>
            <p:ph sz="quarter" idx="1"/>
          </p:nvPr>
        </p:nvSpPr>
        <p:spPr>
          <a:xfrm>
            <a:off x="402335" y="1527047"/>
            <a:ext cx="11471801" cy="5017443"/>
          </a:xfrm>
        </p:spPr>
        <p:txBody>
          <a:bodyPr>
            <a:normAutofit/>
          </a:bodyPr>
          <a:lstStyle/>
          <a:p>
            <a:pPr algn="r" rtl="1"/>
            <a:r>
              <a:rPr lang="en-US" sz="2400" b="1" dirty="0" smtClean="0">
                <a:latin typeface="Times New Roman" panose="02020603050405020304" pitchFamily="18" charset="0"/>
                <a:cs typeface="Times New Roman" panose="02020603050405020304" pitchFamily="18" charset="0"/>
              </a:rPr>
              <a:t>IRN-EVM-SOP-E6-01</a:t>
            </a:r>
            <a:r>
              <a:rPr lang="ar-SA" sz="2400" b="1" dirty="0" smtClean="0">
                <a:latin typeface="Times New Roman" panose="02020603050405020304" pitchFamily="18" charset="0"/>
                <a:cs typeface="Times New Roman" panose="02020603050405020304" pitchFamily="18" charset="0"/>
              </a:rPr>
              <a:t>: </a:t>
            </a:r>
            <a:endParaRPr lang="fa-IR" sz="2400" b="1" dirty="0" smtClean="0">
              <a:latin typeface="Times New Roman" panose="02020603050405020304" pitchFamily="18" charset="0"/>
              <a:cs typeface="Times New Roman" panose="02020603050405020304" pitchFamily="18" charset="0"/>
            </a:endParaRPr>
          </a:p>
          <a:p>
            <a:pPr marL="0" indent="0" algn="ctr" rtl="1">
              <a:buNone/>
            </a:pPr>
            <a:r>
              <a:rPr lang="fa-IR" sz="2400" b="1" dirty="0" smtClean="0">
                <a:cs typeface="B Nazanin" panose="00000400000000000000" pitchFamily="2" charset="-78"/>
              </a:rPr>
              <a:t>مدیریت کالا با کامپیوتر (</a:t>
            </a:r>
            <a:r>
              <a:rPr lang="en-US" sz="2400" b="1" dirty="0" smtClean="0">
                <a:cs typeface="B Nazanin" panose="00000400000000000000" pitchFamily="2" charset="-78"/>
              </a:rPr>
              <a:t>VSSM</a:t>
            </a:r>
            <a:r>
              <a:rPr lang="fa-IR" sz="2400" b="1" dirty="0" smtClean="0">
                <a:cs typeface="B Nazanin" panose="00000400000000000000" pitchFamily="2" charset="-78"/>
              </a:rPr>
              <a:t> )</a:t>
            </a:r>
          </a:p>
          <a:p>
            <a:pPr algn="r" rtl="1"/>
            <a:r>
              <a:rPr lang="en-US" sz="2400" b="1" dirty="0" smtClean="0">
                <a:latin typeface="Times New Roman" panose="02020603050405020304" pitchFamily="18" charset="0"/>
                <a:cs typeface="Times New Roman" panose="02020603050405020304" pitchFamily="18" charset="0"/>
              </a:rPr>
              <a:t>IRN-EVM-SOP-E6-02</a:t>
            </a:r>
            <a:r>
              <a:rPr lang="ar-SA" sz="2400" b="1" dirty="0" smtClean="0">
                <a:latin typeface="Times New Roman" panose="02020603050405020304" pitchFamily="18" charset="0"/>
                <a:cs typeface="Times New Roman" panose="02020603050405020304" pitchFamily="18" charset="0"/>
              </a:rPr>
              <a:t>: </a:t>
            </a:r>
            <a:endParaRPr lang="fa-IR" sz="2400" b="1" dirty="0" smtClean="0">
              <a:latin typeface="Times New Roman" panose="02020603050405020304" pitchFamily="18" charset="0"/>
              <a:cs typeface="Times New Roman" panose="02020603050405020304" pitchFamily="18" charset="0"/>
            </a:endParaRPr>
          </a:p>
          <a:p>
            <a:pPr marL="0" indent="0" algn="ctr" rtl="1">
              <a:buNone/>
            </a:pPr>
            <a:r>
              <a:rPr lang="fa-IR" sz="2400" b="1" dirty="0" smtClean="0">
                <a:cs typeface="B Nazanin" panose="00000400000000000000" pitchFamily="2" charset="-78"/>
              </a:rPr>
              <a:t>مدیریت حلال ها در سیستم زنجیره سرما</a:t>
            </a:r>
          </a:p>
          <a:p>
            <a:pPr algn="r" rtl="1"/>
            <a:r>
              <a:rPr lang="en-US" sz="2400" b="1" dirty="0" smtClean="0">
                <a:latin typeface="Times New Roman" panose="02020603050405020304" pitchFamily="18" charset="0"/>
                <a:cs typeface="Times New Roman" panose="02020603050405020304" pitchFamily="18" charset="0"/>
              </a:rPr>
              <a:t>IRN-EVM-SOP-E6-03</a:t>
            </a:r>
            <a:r>
              <a:rPr lang="ar-SA" sz="2400" b="1" dirty="0" smtClean="0">
                <a:latin typeface="Times New Roman" panose="02020603050405020304" pitchFamily="18" charset="0"/>
                <a:cs typeface="Times New Roman" panose="02020603050405020304" pitchFamily="18" charset="0"/>
              </a:rPr>
              <a:t>: </a:t>
            </a:r>
            <a:endParaRPr lang="fa-IR" sz="2400" b="1" dirty="0" smtClean="0">
              <a:latin typeface="Times New Roman" panose="02020603050405020304" pitchFamily="18" charset="0"/>
              <a:cs typeface="Times New Roman" panose="02020603050405020304" pitchFamily="18" charset="0"/>
            </a:endParaRPr>
          </a:p>
          <a:p>
            <a:pPr marL="0" indent="0" algn="ctr" rtl="1">
              <a:buNone/>
            </a:pPr>
            <a:r>
              <a:rPr lang="fa-IR" sz="2400" b="1" dirty="0" smtClean="0">
                <a:cs typeface="B Nazanin" panose="00000400000000000000" pitchFamily="2" charset="-78"/>
              </a:rPr>
              <a:t>انبار گردانی</a:t>
            </a:r>
          </a:p>
          <a:p>
            <a:pPr algn="r" rtl="1"/>
            <a:r>
              <a:rPr lang="en-US" sz="2400" b="1" dirty="0" smtClean="0">
                <a:latin typeface="Times New Roman" panose="02020603050405020304" pitchFamily="18" charset="0"/>
                <a:cs typeface="Times New Roman" panose="02020603050405020304" pitchFamily="18" charset="0"/>
              </a:rPr>
              <a:t>IRN-EVM-SOP-E6-04</a:t>
            </a:r>
            <a:r>
              <a:rPr lang="ar-SA" sz="2400" b="1" dirty="0" smtClean="0">
                <a:latin typeface="Times New Roman" panose="02020603050405020304" pitchFamily="18" charset="0"/>
                <a:cs typeface="Times New Roman" panose="02020603050405020304" pitchFamily="18" charset="0"/>
              </a:rPr>
              <a:t>: </a:t>
            </a:r>
            <a:endParaRPr lang="fa-IR" sz="2400" b="1" dirty="0" smtClean="0">
              <a:latin typeface="Times New Roman" panose="02020603050405020304" pitchFamily="18" charset="0"/>
              <a:cs typeface="Times New Roman" panose="02020603050405020304" pitchFamily="18" charset="0"/>
            </a:endParaRPr>
          </a:p>
          <a:p>
            <a:pPr marL="0" indent="0" algn="ctr" rtl="1">
              <a:buNone/>
            </a:pPr>
            <a:r>
              <a:rPr lang="fa-IR" sz="2400" b="1" dirty="0" smtClean="0">
                <a:cs typeface="B Nazanin" panose="00000400000000000000" pitchFamily="2" charset="-78"/>
              </a:rPr>
              <a:t>از بین بردن واکسن های غیرقابل مصرف</a:t>
            </a:r>
          </a:p>
          <a:p>
            <a:pPr algn="r"/>
            <a:endParaRPr lang="en-US" dirty="0"/>
          </a:p>
        </p:txBody>
      </p:sp>
    </p:spTree>
  </p:cSld>
  <p:clrMapOvr>
    <a:masterClrMapping/>
  </p:clrMapOvr>
  <p:transition>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b="1" dirty="0" smtClean="0">
                <a:solidFill>
                  <a:schemeClr val="tx1"/>
                </a:solidFill>
                <a:latin typeface="Times New Roman" panose="02020603050405020304" pitchFamily="18" charset="0"/>
                <a:cs typeface="Times New Roman" panose="02020603050405020304" pitchFamily="18" charset="0"/>
              </a:rPr>
              <a:t>E6</a:t>
            </a:r>
            <a:r>
              <a:rPr lang="fa-IR" b="1" dirty="0" smtClean="0">
                <a:solidFill>
                  <a:schemeClr val="tx1"/>
                </a:solidFill>
                <a:latin typeface="Times New Roman" panose="02020603050405020304" pitchFamily="18" charset="0"/>
                <a:cs typeface="Times New Roman" panose="02020603050405020304" pitchFamily="18" charset="0"/>
              </a:rPr>
              <a:t>: </a:t>
            </a:r>
            <a:r>
              <a:rPr lang="fa-IR" b="1" dirty="0" smtClean="0">
                <a:solidFill>
                  <a:schemeClr val="tx1"/>
                </a:solidFill>
                <a:cs typeface="B Titr" panose="00000700000000000000" pitchFamily="2" charset="-78"/>
              </a:rPr>
              <a:t>مدیریت انبار- ادامه</a:t>
            </a:r>
            <a:endParaRPr lang="en-US" dirty="0">
              <a:solidFill>
                <a:schemeClr val="tx1"/>
              </a:solidFill>
              <a:cs typeface="B Titr" pitchFamily="2" charset="-78"/>
            </a:endParaRPr>
          </a:p>
        </p:txBody>
      </p:sp>
      <p:sp>
        <p:nvSpPr>
          <p:cNvPr id="3" name="Content Placeholder 2"/>
          <p:cNvSpPr>
            <a:spLocks noGrp="1"/>
          </p:cNvSpPr>
          <p:nvPr>
            <p:ph sz="quarter" idx="1"/>
          </p:nvPr>
        </p:nvSpPr>
        <p:spPr>
          <a:xfrm>
            <a:off x="313509" y="1527047"/>
            <a:ext cx="11427387" cy="5043569"/>
          </a:xfrm>
        </p:spPr>
        <p:txBody>
          <a:bodyPr>
            <a:normAutofit/>
          </a:bodyPr>
          <a:lstStyle/>
          <a:p>
            <a:pPr algn="r" rtl="1"/>
            <a:r>
              <a:rPr lang="en-US" sz="2800" b="1" dirty="0" smtClean="0">
                <a:latin typeface="Times New Roman" panose="02020603050405020304" pitchFamily="18" charset="0"/>
                <a:cs typeface="Times New Roman" panose="02020603050405020304" pitchFamily="18" charset="0"/>
              </a:rPr>
              <a:t>IRN-EVM-SOP-E6-05</a:t>
            </a:r>
            <a:r>
              <a:rPr lang="ar-SA" sz="2800" b="1" dirty="0" smtClean="0">
                <a:latin typeface="Times New Roman" panose="02020603050405020304" pitchFamily="18" charset="0"/>
                <a:cs typeface="Times New Roman" panose="02020603050405020304" pitchFamily="18" charset="0"/>
              </a:rPr>
              <a:t>: </a:t>
            </a:r>
            <a:endParaRPr lang="fa-IR" sz="2800" b="1" dirty="0" smtClean="0">
              <a:latin typeface="Times New Roman" panose="02020603050405020304" pitchFamily="18" charset="0"/>
              <a:cs typeface="Times New Roman" panose="02020603050405020304" pitchFamily="18" charset="0"/>
            </a:endParaRPr>
          </a:p>
          <a:p>
            <a:pPr marL="0" indent="0" algn="ctr" rtl="1">
              <a:buNone/>
            </a:pPr>
            <a:r>
              <a:rPr lang="fa-IR" sz="2800" b="1" dirty="0" smtClean="0">
                <a:cs typeface="B Nazanin" panose="00000400000000000000" pitchFamily="2" charset="-78"/>
              </a:rPr>
              <a:t>نگهداری از واکسن در سردخانه های بالای صفر و زیر صفر</a:t>
            </a:r>
          </a:p>
          <a:p>
            <a:pPr algn="r" rtl="1"/>
            <a:r>
              <a:rPr lang="en-US" sz="2800" b="1" dirty="0" smtClean="0">
                <a:latin typeface="Times New Roman" panose="02020603050405020304" pitchFamily="18" charset="0"/>
                <a:cs typeface="Times New Roman" panose="02020603050405020304" pitchFamily="18" charset="0"/>
              </a:rPr>
              <a:t>IRN-EVM-SOP-E6-06</a:t>
            </a:r>
            <a:r>
              <a:rPr lang="ar-SA" sz="2800" b="1" dirty="0" smtClean="0">
                <a:latin typeface="Times New Roman" panose="02020603050405020304" pitchFamily="18" charset="0"/>
                <a:cs typeface="Times New Roman" panose="02020603050405020304" pitchFamily="18" charset="0"/>
              </a:rPr>
              <a:t>: </a:t>
            </a:r>
            <a:endParaRPr lang="fa-IR" sz="2800" b="1" dirty="0" smtClean="0">
              <a:latin typeface="Times New Roman" panose="02020603050405020304" pitchFamily="18" charset="0"/>
              <a:cs typeface="Times New Roman" panose="02020603050405020304" pitchFamily="18" charset="0"/>
            </a:endParaRPr>
          </a:p>
          <a:p>
            <a:pPr marL="0" indent="0" algn="ctr" rtl="1">
              <a:buNone/>
            </a:pPr>
            <a:r>
              <a:rPr lang="fa-IR" sz="2800" b="1" dirty="0" smtClean="0">
                <a:cs typeface="B Nazanin" panose="00000400000000000000" pitchFamily="2" charset="-78"/>
              </a:rPr>
              <a:t>نگهداری از واکسن و آیس پک در یخچال و فریزر</a:t>
            </a:r>
          </a:p>
          <a:p>
            <a:pPr algn="r" rtl="1"/>
            <a:r>
              <a:rPr lang="en-US" sz="2800" b="1" dirty="0" smtClean="0">
                <a:latin typeface="Times New Roman" panose="02020603050405020304" pitchFamily="18" charset="0"/>
                <a:cs typeface="Times New Roman" panose="02020603050405020304" pitchFamily="18" charset="0"/>
              </a:rPr>
              <a:t>IRN-EVM-SOP-E6-07</a:t>
            </a:r>
            <a:r>
              <a:rPr lang="ar-SA" sz="2800" b="1" dirty="0" smtClean="0">
                <a:latin typeface="Times New Roman" panose="02020603050405020304" pitchFamily="18" charset="0"/>
                <a:cs typeface="Times New Roman" panose="02020603050405020304" pitchFamily="18" charset="0"/>
              </a:rPr>
              <a:t>: </a:t>
            </a:r>
            <a:endParaRPr lang="fa-IR" sz="2800" b="1" dirty="0" smtClean="0">
              <a:latin typeface="Times New Roman" panose="02020603050405020304" pitchFamily="18" charset="0"/>
              <a:cs typeface="Times New Roman" panose="02020603050405020304" pitchFamily="18" charset="0"/>
            </a:endParaRPr>
          </a:p>
          <a:p>
            <a:pPr marL="0" indent="0" algn="ctr" rtl="1">
              <a:buNone/>
            </a:pPr>
            <a:r>
              <a:rPr lang="fa-IR" sz="2800" b="1" dirty="0" smtClean="0">
                <a:cs typeface="B Nazanin" panose="00000400000000000000" pitchFamily="2" charset="-78"/>
              </a:rPr>
              <a:t>نگهداری کالا ها در انبارهای خشک</a:t>
            </a:r>
          </a:p>
          <a:p>
            <a:pPr lvl="8" algn="r" rtl="1">
              <a:lnSpc>
                <a:spcPct val="170000"/>
              </a:lnSpc>
            </a:pPr>
            <a:r>
              <a:rPr lang="en-US" dirty="0" smtClean="0">
                <a:solidFill>
                  <a:schemeClr val="tx1">
                    <a:lumMod val="95000"/>
                    <a:lumOff val="5000"/>
                  </a:schemeClr>
                </a:solidFill>
              </a:rPr>
              <a:t>                 </a:t>
            </a:r>
            <a:endParaRPr lang="en-US" dirty="0">
              <a:solidFill>
                <a:schemeClr val="tx1">
                  <a:lumMod val="95000"/>
                  <a:lumOff val="5000"/>
                </a:schemeClr>
              </a:solidFill>
            </a:endParaRPr>
          </a:p>
        </p:txBody>
      </p:sp>
    </p:spTree>
  </p:cSld>
  <p:clrMapOvr>
    <a:masterClrMapping/>
  </p:clrMapOvr>
  <p:transition>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5" y="228599"/>
            <a:ext cx="11471801" cy="920931"/>
          </a:xfrm>
        </p:spPr>
        <p:txBody>
          <a:bodyPr>
            <a:normAutofit fontScale="90000"/>
          </a:bodyPr>
          <a:lstStyle/>
          <a:p>
            <a:pPr algn="r" rtl="1"/>
            <a:r>
              <a:rPr lang="en-US" b="1" dirty="0" smtClean="0">
                <a:cs typeface="B Nazanin" panose="00000400000000000000" pitchFamily="2" charset="-78"/>
              </a:rPr>
              <a:t/>
            </a:r>
            <a:br>
              <a:rPr lang="en-US" b="1" dirty="0" smtClean="0">
                <a:cs typeface="B Nazanin" panose="00000400000000000000" pitchFamily="2" charset="-78"/>
              </a:rPr>
            </a:br>
            <a:r>
              <a:rPr lang="en-US" b="1" dirty="0" smtClean="0">
                <a:cs typeface="B Nazanin" panose="00000400000000000000" pitchFamily="2" charset="-78"/>
              </a:rPr>
              <a:t/>
            </a:r>
            <a:br>
              <a:rPr lang="en-US" b="1" dirty="0" smtClean="0">
                <a:cs typeface="B Nazanin" panose="00000400000000000000" pitchFamily="2" charset="-78"/>
              </a:rPr>
            </a:br>
            <a:r>
              <a:rPr lang="en-US" b="1" dirty="0" smtClean="0">
                <a:cs typeface="B Nazanin" panose="00000400000000000000" pitchFamily="2" charset="-78"/>
              </a:rPr>
              <a:t/>
            </a:r>
            <a:br>
              <a:rPr lang="en-US" b="1" dirty="0" smtClean="0">
                <a:cs typeface="B Nazanin" panose="00000400000000000000" pitchFamily="2" charset="-78"/>
              </a:rPr>
            </a:b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 </a:t>
            </a:r>
            <a:r>
              <a:rPr lang="fa-IR" b="1" dirty="0" smtClean="0">
                <a:solidFill>
                  <a:schemeClr val="tx1"/>
                </a:solidFill>
                <a:cs typeface="B Nazanin" panose="00000400000000000000" pitchFamily="2" charset="-78"/>
              </a:rPr>
              <a:t>مدیریت حلال ها در سیستم زنجیره سرما:</a:t>
            </a:r>
            <a:br>
              <a:rPr lang="fa-IR" b="1" dirty="0" smtClean="0">
                <a:solidFill>
                  <a:schemeClr val="tx1"/>
                </a:solidFill>
                <a:cs typeface="B Nazanin" panose="00000400000000000000" pitchFamily="2" charset="-78"/>
              </a:rPr>
            </a:br>
            <a:r>
              <a:rPr lang="en-US" b="1" dirty="0" smtClean="0">
                <a:solidFill>
                  <a:schemeClr val="tx1"/>
                </a:solidFill>
                <a:latin typeface="Times New Roman" panose="02020603050405020304" pitchFamily="18" charset="0"/>
                <a:cs typeface="Times New Roman" panose="02020603050405020304" pitchFamily="18" charset="0"/>
              </a:rPr>
              <a:t> IRN-EVM-SOP-E6-02</a:t>
            </a:r>
            <a:r>
              <a:rPr lang="ar-SA" b="1" dirty="0" smtClean="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cs typeface="B Titr" pitchFamily="2" charset="-78"/>
            </a:endParaRPr>
          </a:p>
        </p:txBody>
      </p:sp>
      <p:sp>
        <p:nvSpPr>
          <p:cNvPr id="3" name="Content Placeholder 2"/>
          <p:cNvSpPr>
            <a:spLocks noGrp="1"/>
          </p:cNvSpPr>
          <p:nvPr>
            <p:ph sz="quarter" idx="1"/>
          </p:nvPr>
        </p:nvSpPr>
        <p:spPr>
          <a:xfrm>
            <a:off x="169818" y="1345474"/>
            <a:ext cx="11808822" cy="5329646"/>
          </a:xfrm>
        </p:spPr>
        <p:txBody>
          <a:bodyPr>
            <a:noAutofit/>
          </a:bodyPr>
          <a:lstStyle/>
          <a:p>
            <a:pPr algn="r" rtl="1">
              <a:lnSpc>
                <a:spcPct val="200000"/>
              </a:lnSpc>
            </a:pPr>
            <a:r>
              <a:rPr lang="fa-IR" sz="2400" b="1" dirty="0" smtClean="0">
                <a:cs typeface="B Mitra" pitchFamily="2" charset="-78"/>
              </a:rPr>
              <a:t>کلیه واکسن ها وحلال ها دارای تاریخ انقضاء می باشند و بعد ازاتمام تاریخ انقضاء نبایستی ازآنها استفاده کرد.</a:t>
            </a:r>
          </a:p>
          <a:p>
            <a:pPr algn="r" rtl="1">
              <a:lnSpc>
                <a:spcPct val="200000"/>
              </a:lnSpc>
            </a:pPr>
            <a:r>
              <a:rPr lang="fa-IR" sz="2400" b="1" dirty="0" smtClean="0">
                <a:cs typeface="B Mitra" pitchFamily="2" charset="-78"/>
              </a:rPr>
              <a:t>تعداد ویال حلال صحیح (از یک کارخانه سازنده،ازیک نوع واکسن واز یک اندازه ویال) بایستی به درستی معادل تعداد ویال های واکسن باشند. به تاریخ انقضاء ویال هم توجه گردد. </a:t>
            </a:r>
          </a:p>
          <a:p>
            <a:pPr algn="r" rtl="1">
              <a:lnSpc>
                <a:spcPct val="200000"/>
              </a:lnSpc>
            </a:pPr>
            <a:r>
              <a:rPr lang="fa-IR" sz="2400" b="1" dirty="0" smtClean="0">
                <a:cs typeface="B Mitra" pitchFamily="2" charset="-78"/>
              </a:rPr>
              <a:t>تاریخ انقضاء حلال ها ممکن است معادل تاریخ انقضاء واکسن ویا کوتاه تر ویا بلندتر باشد.اگر کوتاه تر باشد تاریخ انقضاء حلال تعیین کننده واکسن خواهد بود.</a:t>
            </a:r>
          </a:p>
          <a:p>
            <a:pPr algn="r" rtl="1">
              <a:lnSpc>
                <a:spcPct val="200000"/>
              </a:lnSpc>
            </a:pPr>
            <a:r>
              <a:rPr lang="fa-IR" sz="2400" b="1" dirty="0" smtClean="0">
                <a:cs typeface="B Mitra" pitchFamily="2" charset="-78"/>
              </a:rPr>
              <a:t>حلال ها به همراه واکسن درمای 2+ تا 8+ نگهداری شود.</a:t>
            </a:r>
            <a:endParaRPr lang="en-US" sz="2400" b="1" dirty="0" smtClean="0">
              <a:cs typeface="B Mitra" pitchFamily="2" charset="-78"/>
            </a:endParaRPr>
          </a:p>
          <a:p>
            <a:pPr algn="r" rtl="1">
              <a:lnSpc>
                <a:spcPct val="170000"/>
              </a:lnSpc>
              <a:buNone/>
            </a:pPr>
            <a:r>
              <a:rPr lang="fa-IR" sz="1600" dirty="0" smtClean="0"/>
              <a:t/>
            </a:r>
            <a:br>
              <a:rPr lang="fa-IR" sz="1600" dirty="0" smtClean="0"/>
            </a:br>
            <a:endParaRPr lang="en-US" sz="16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smtClean="0">
                <a:solidFill>
                  <a:schemeClr val="tx1"/>
                </a:solidFill>
                <a:cs typeface="B Titr" pitchFamily="2" charset="-78"/>
              </a:rPr>
              <a:t>نگهداری از واکسن وآیس پک در یخچال وفریزر(</a:t>
            </a:r>
            <a:r>
              <a:rPr lang="en-US" sz="3600" b="1" dirty="0" smtClean="0">
                <a:solidFill>
                  <a:schemeClr val="tx1"/>
                </a:solidFill>
                <a:cs typeface="B Titr" pitchFamily="2" charset="-78"/>
              </a:rPr>
              <a:t>E06-06</a:t>
            </a:r>
            <a:r>
              <a:rPr lang="fa-IR" sz="3600" b="1" dirty="0" smtClean="0">
                <a:solidFill>
                  <a:schemeClr val="tx1"/>
                </a:solidFill>
                <a:cs typeface="B Titr" pitchFamily="2" charset="-78"/>
              </a:rPr>
              <a:t>)</a:t>
            </a:r>
            <a:endParaRPr lang="en-US" dirty="0">
              <a:solidFill>
                <a:schemeClr val="tx1"/>
              </a:solidFill>
              <a:cs typeface="B Titr" pitchFamily="2" charset="-78"/>
            </a:endParaRPr>
          </a:p>
        </p:txBody>
      </p:sp>
      <p:sp>
        <p:nvSpPr>
          <p:cNvPr id="3" name="Content Placeholder 2"/>
          <p:cNvSpPr>
            <a:spLocks noGrp="1"/>
          </p:cNvSpPr>
          <p:nvPr>
            <p:ph sz="quarter" idx="1"/>
          </p:nvPr>
        </p:nvSpPr>
        <p:spPr>
          <a:xfrm>
            <a:off x="222069" y="1201782"/>
            <a:ext cx="11730445" cy="5486401"/>
          </a:xfrm>
        </p:spPr>
        <p:txBody>
          <a:bodyPr>
            <a:noAutofit/>
          </a:bodyPr>
          <a:lstStyle/>
          <a:p>
            <a:pPr algn="just" rtl="1">
              <a:lnSpc>
                <a:spcPct val="150000"/>
              </a:lnSpc>
              <a:buClr>
                <a:srgbClr val="FF0000"/>
              </a:buClr>
              <a:buSzPct val="90000"/>
              <a:buFont typeface="Wingdings" pitchFamily="2" charset="2"/>
              <a:buChar char="Ø"/>
            </a:pPr>
            <a:r>
              <a:rPr lang="fa-IR" sz="2000" b="1" dirty="0" smtClean="0">
                <a:cs typeface="B Mitra" pitchFamily="2" charset="-78"/>
              </a:rPr>
              <a:t>واکسن وحلال رادر داخل یخچال نگهداری کنید.</a:t>
            </a:r>
          </a:p>
          <a:p>
            <a:pPr algn="just" rtl="1">
              <a:lnSpc>
                <a:spcPct val="150000"/>
              </a:lnSpc>
              <a:buClr>
                <a:srgbClr val="FF0000"/>
              </a:buClr>
              <a:buSzPct val="90000"/>
              <a:buFont typeface="Wingdings" pitchFamily="2" charset="2"/>
              <a:buChar char="Ø"/>
            </a:pPr>
            <a:r>
              <a:rPr lang="fa-IR" sz="2000" b="1" dirty="0" smtClean="0">
                <a:cs typeface="B Mitra" pitchFamily="2" charset="-78"/>
              </a:rPr>
              <a:t>درصورت وجود واکسن های تاریخ گذشته وهمچنین واکسن های بازسازی شده(ب ث ژ بعداز 4 ساعت،</a:t>
            </a:r>
            <a:r>
              <a:rPr lang="en-US" sz="2000" b="1" dirty="0" smtClean="0">
                <a:cs typeface="B Mitra" pitchFamily="2" charset="-78"/>
              </a:rPr>
              <a:t>MMR</a:t>
            </a:r>
            <a:r>
              <a:rPr lang="fa-IR" sz="2000" b="1" dirty="0" smtClean="0">
                <a:cs typeface="B Mitra" pitchFamily="2" charset="-78"/>
              </a:rPr>
              <a:t> بعداز 6 ساعت) وواکسن هایی که </a:t>
            </a:r>
            <a:r>
              <a:rPr lang="en-US" sz="2000" b="1" dirty="0" smtClean="0">
                <a:cs typeface="B Mitra" pitchFamily="2" charset="-78"/>
              </a:rPr>
              <a:t>VVM</a:t>
            </a:r>
            <a:r>
              <a:rPr lang="fa-IR" sz="2000" b="1" dirty="0" smtClean="0">
                <a:cs typeface="B Mitra" pitchFamily="2" charset="-78"/>
              </a:rPr>
              <a:t> آنها به مرحله 3 و4 رسیده است رادریخچال نگهداری نکنید و به مسئول زنجیره سرمای شهرستان اطلاع دهید.</a:t>
            </a:r>
          </a:p>
          <a:p>
            <a:pPr algn="just" rtl="1">
              <a:lnSpc>
                <a:spcPct val="150000"/>
              </a:lnSpc>
              <a:buClr>
                <a:srgbClr val="FF0000"/>
              </a:buClr>
              <a:buSzPct val="90000"/>
              <a:buFont typeface="Wingdings" pitchFamily="2" charset="2"/>
              <a:buChar char="Ø"/>
            </a:pPr>
            <a:r>
              <a:rPr lang="fa-IR" sz="2000" b="1" dirty="0" smtClean="0">
                <a:cs typeface="B Mitra" pitchFamily="2" charset="-78"/>
              </a:rPr>
              <a:t>ویال هایی</a:t>
            </a:r>
            <a:r>
              <a:rPr lang="en-US" sz="2000" b="1" dirty="0" smtClean="0">
                <a:cs typeface="B Mitra" pitchFamily="2" charset="-78"/>
              </a:rPr>
              <a:t> </a:t>
            </a:r>
            <a:r>
              <a:rPr lang="fa-IR" sz="2000" b="1" dirty="0" smtClean="0">
                <a:cs typeface="B Mitra" pitchFamily="2" charset="-78"/>
              </a:rPr>
              <a:t>که </a:t>
            </a:r>
            <a:r>
              <a:rPr lang="en-US" sz="2000" b="1" dirty="0" smtClean="0">
                <a:cs typeface="B Mitra" pitchFamily="2" charset="-78"/>
              </a:rPr>
              <a:t>VVM</a:t>
            </a:r>
            <a:r>
              <a:rPr lang="fa-IR" sz="2000" b="1" dirty="0" smtClean="0">
                <a:cs typeface="B Mitra" pitchFamily="2" charset="-78"/>
              </a:rPr>
              <a:t> آنها به مرحله 2رسیده ولی هنوز قابل استفاده می باشند را در جعبه ای جداگانه نگهداری وروی آن بنویسید(درالویت مصرف) این ویال ها را دراولین جلسه بعدی واکسیناسیون مصرف نمایید.</a:t>
            </a:r>
          </a:p>
          <a:p>
            <a:pPr algn="just" rtl="1">
              <a:lnSpc>
                <a:spcPct val="150000"/>
              </a:lnSpc>
              <a:buClr>
                <a:srgbClr val="FF0000"/>
              </a:buClr>
              <a:buSzPct val="90000"/>
              <a:buFont typeface="Wingdings" pitchFamily="2" charset="2"/>
              <a:buChar char="Ø"/>
            </a:pPr>
            <a:r>
              <a:rPr lang="fa-IR" sz="2000" b="1" dirty="0" smtClean="0">
                <a:cs typeface="B Mitra" pitchFamily="2" charset="-78"/>
              </a:rPr>
              <a:t>تاریخ باز شدن ویال های چند دوزی راروی ویال با خودکار قرمز بنویسید و درالویت مصرف قرارگیرد.</a:t>
            </a:r>
          </a:p>
          <a:p>
            <a:pPr algn="just" rtl="1">
              <a:lnSpc>
                <a:spcPct val="150000"/>
              </a:lnSpc>
              <a:buClr>
                <a:srgbClr val="FF0000"/>
              </a:buClr>
              <a:buSzPct val="90000"/>
              <a:buFont typeface="Wingdings" pitchFamily="2" charset="2"/>
              <a:buChar char="Ø"/>
            </a:pPr>
            <a:r>
              <a:rPr lang="fa-IR" sz="2000" b="1" dirty="0" smtClean="0">
                <a:cs typeface="B Mitra" pitchFamily="2" charset="-78"/>
              </a:rPr>
              <a:t>ترجیحا توصیه می گردد از برچسب تاریخ تحویل، تاریخ بازشدن، ساعت آماده سازی برروی ویال واکسن استفاده گردد.</a:t>
            </a:r>
          </a:p>
          <a:p>
            <a:pPr algn="just" rtl="1">
              <a:lnSpc>
                <a:spcPct val="150000"/>
              </a:lnSpc>
              <a:buClr>
                <a:srgbClr val="FF0000"/>
              </a:buClr>
              <a:buSzPct val="90000"/>
              <a:buFont typeface="Wingdings" pitchFamily="2" charset="2"/>
              <a:buChar char="Ø"/>
            </a:pPr>
            <a:r>
              <a:rPr lang="fa-IR" sz="2000" b="1" dirty="0" smtClean="0">
                <a:cs typeface="B Mitra" pitchFamily="2" charset="-78"/>
              </a:rPr>
              <a:t>سعی شود آیس پک ها را بطور عمودی در یخچال یا فریزر قرار دهید تا</a:t>
            </a:r>
            <a:r>
              <a:rPr lang="en-US" sz="2000" b="1" dirty="0" smtClean="0">
                <a:cs typeface="B Mitra" pitchFamily="2" charset="-78"/>
              </a:rPr>
              <a:t> </a:t>
            </a:r>
            <a:r>
              <a:rPr lang="fa-IR" sz="2000" b="1" dirty="0" smtClean="0">
                <a:cs typeface="B Mitra" pitchFamily="2" charset="-78"/>
              </a:rPr>
              <a:t>از احتمال چکه کردن آب از داخل آنها جلوگیری شود.</a:t>
            </a:r>
          </a:p>
          <a:p>
            <a:pPr algn="just" rtl="1">
              <a:lnSpc>
                <a:spcPct val="150000"/>
              </a:lnSpc>
              <a:buClr>
                <a:srgbClr val="FF0000"/>
              </a:buClr>
              <a:buSzPct val="90000"/>
              <a:buFont typeface="Wingdings" pitchFamily="2" charset="2"/>
              <a:buChar char="Ø"/>
            </a:pPr>
            <a:r>
              <a:rPr lang="fa-IR" sz="2000" b="1" dirty="0" smtClean="0">
                <a:cs typeface="B Mitra" pitchFamily="2" charset="-78"/>
              </a:rPr>
              <a:t>همیشه قبل از دست زدن به واکسن وتماس با ان ها دست های خود</a:t>
            </a:r>
            <a:r>
              <a:rPr lang="en-US" sz="2000" b="1" dirty="0" smtClean="0">
                <a:cs typeface="B Mitra" pitchFamily="2" charset="-78"/>
              </a:rPr>
              <a:t> </a:t>
            </a:r>
            <a:r>
              <a:rPr lang="fa-IR" sz="2000" b="1" dirty="0" smtClean="0">
                <a:cs typeface="B Mitra" pitchFamily="2" charset="-78"/>
              </a:rPr>
              <a:t>را بشوئید.</a:t>
            </a:r>
          </a:p>
          <a:p>
            <a:pPr algn="just" rtl="1">
              <a:lnSpc>
                <a:spcPct val="150000"/>
              </a:lnSpc>
              <a:buClr>
                <a:srgbClr val="FF0000"/>
              </a:buClr>
              <a:buSzPct val="90000"/>
              <a:buFont typeface="Wingdings" pitchFamily="2" charset="2"/>
              <a:buChar char="Ø"/>
            </a:pPr>
            <a:r>
              <a:rPr lang="fa-IR" sz="2000" b="1" dirty="0" smtClean="0">
                <a:cs typeface="B Mitra" pitchFamily="2" charset="-78"/>
              </a:rPr>
              <a:t>وسیله سنجش وثبت درجه حرارت را در طبقه وسط نزدیک واکسن های حساس به سرما بگذارید.</a:t>
            </a:r>
            <a:endParaRPr lang="en-US" sz="2000" b="1" dirty="0" smtClean="0">
              <a:cs typeface="B Mitra" pitchFamily="2" charset="-78"/>
            </a:endParaRPr>
          </a:p>
          <a:p>
            <a:pPr algn="r" rtl="1">
              <a:buNone/>
            </a:pPr>
            <a:r>
              <a:rPr lang="fa-IR" sz="2400" dirty="0" smtClean="0">
                <a:cs typeface="B Titr" pitchFamily="2" charset="-78"/>
              </a:rPr>
              <a:t/>
            </a:r>
            <a:br>
              <a:rPr lang="fa-IR" sz="2400" dirty="0" smtClean="0">
                <a:cs typeface="B Titr" pitchFamily="2" charset="-78"/>
              </a:rPr>
            </a:br>
            <a:endParaRPr lang="en-US" sz="2400" dirty="0">
              <a:cs typeface="B Titr" pitchFamily="2" charset="-78"/>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rgbClr val="FF0000"/>
                </a:solidFill>
                <a:latin typeface="Times New Roman" panose="02020603050405020304" pitchFamily="18" charset="0"/>
                <a:cs typeface="Times New Roman" panose="02020603050405020304" pitchFamily="18" charset="0"/>
              </a:rPr>
              <a:t>E7</a:t>
            </a:r>
            <a:r>
              <a:rPr lang="fa-IR" b="1" dirty="0" smtClean="0">
                <a:solidFill>
                  <a:srgbClr val="FF0000"/>
                </a:solidFill>
                <a:latin typeface="Times New Roman" panose="02020603050405020304" pitchFamily="18" charset="0"/>
                <a:cs typeface="Times New Roman" panose="02020603050405020304" pitchFamily="18" charset="0"/>
              </a:rPr>
              <a:t>: </a:t>
            </a:r>
            <a:r>
              <a:rPr lang="fa-IR" b="1" dirty="0" smtClean="0">
                <a:solidFill>
                  <a:srgbClr val="FF0000"/>
                </a:solidFill>
                <a:cs typeface="B Titr" panose="00000700000000000000" pitchFamily="2" charset="-78"/>
              </a:rPr>
              <a:t> توزیع</a:t>
            </a:r>
            <a:endParaRPr lang="en-US" dirty="0"/>
          </a:p>
        </p:txBody>
      </p:sp>
      <p:sp>
        <p:nvSpPr>
          <p:cNvPr id="3" name="Content Placeholder 2"/>
          <p:cNvSpPr>
            <a:spLocks noGrp="1"/>
          </p:cNvSpPr>
          <p:nvPr>
            <p:ph sz="quarter" idx="1"/>
          </p:nvPr>
        </p:nvSpPr>
        <p:spPr>
          <a:xfrm>
            <a:off x="352697" y="1476103"/>
            <a:ext cx="11534503" cy="4846320"/>
          </a:xfrm>
        </p:spPr>
        <p:txBody>
          <a:bodyPr/>
          <a:lstStyle/>
          <a:p>
            <a:pPr algn="r" rtl="1"/>
            <a:r>
              <a:rPr lang="en-US" sz="2400" b="1" dirty="0" smtClean="0">
                <a:latin typeface="Times New Roman" panose="02020603050405020304" pitchFamily="18" charset="0"/>
                <a:cs typeface="Times New Roman" panose="02020603050405020304" pitchFamily="18" charset="0"/>
              </a:rPr>
              <a:t>IRN-EVM-SOP-E7-01</a:t>
            </a:r>
            <a:r>
              <a:rPr lang="ar-SA" sz="2400" b="1" dirty="0" smtClean="0">
                <a:latin typeface="Times New Roman" panose="02020603050405020304" pitchFamily="18" charset="0"/>
                <a:cs typeface="Times New Roman" panose="02020603050405020304" pitchFamily="18" charset="0"/>
              </a:rPr>
              <a:t>: </a:t>
            </a:r>
            <a:endParaRPr lang="fa-IR" sz="2400" b="1" dirty="0" smtClean="0">
              <a:latin typeface="Times New Roman" panose="02020603050405020304" pitchFamily="18" charset="0"/>
              <a:cs typeface="Times New Roman" panose="02020603050405020304" pitchFamily="18" charset="0"/>
            </a:endParaRPr>
          </a:p>
          <a:p>
            <a:pPr marL="0" indent="0" algn="ctr" rtl="1">
              <a:buNone/>
            </a:pPr>
            <a:r>
              <a:rPr lang="fa-IR" sz="2400" b="1" dirty="0" smtClean="0">
                <a:cs typeface="B Nazanin" panose="00000400000000000000" pitchFamily="2" charset="-78"/>
              </a:rPr>
              <a:t>پایش درجه حرارت در هنگام حمل و نقل واکسن</a:t>
            </a:r>
          </a:p>
          <a:p>
            <a:pPr algn="r" rtl="1"/>
            <a:r>
              <a:rPr lang="en-US" sz="2400" b="1" dirty="0" smtClean="0">
                <a:latin typeface="Times New Roman" panose="02020603050405020304" pitchFamily="18" charset="0"/>
                <a:cs typeface="Times New Roman" panose="02020603050405020304" pitchFamily="18" charset="0"/>
              </a:rPr>
              <a:t>IRN-EVM-SOP-E7-02</a:t>
            </a:r>
            <a:r>
              <a:rPr lang="ar-SA" sz="2400" b="1" dirty="0" smtClean="0">
                <a:latin typeface="Times New Roman" panose="02020603050405020304" pitchFamily="18" charset="0"/>
                <a:cs typeface="Times New Roman" panose="02020603050405020304" pitchFamily="18" charset="0"/>
              </a:rPr>
              <a:t>: </a:t>
            </a:r>
            <a:endParaRPr lang="fa-IR" sz="2400" b="1" dirty="0" smtClean="0">
              <a:latin typeface="Times New Roman" panose="02020603050405020304" pitchFamily="18" charset="0"/>
              <a:cs typeface="Times New Roman" panose="02020603050405020304" pitchFamily="18" charset="0"/>
            </a:endParaRPr>
          </a:p>
          <a:p>
            <a:pPr marL="0" indent="0" algn="ctr" rtl="1">
              <a:buNone/>
            </a:pPr>
            <a:r>
              <a:rPr lang="fa-IR" sz="2400" b="1" dirty="0" smtClean="0">
                <a:cs typeface="B Nazanin" panose="00000400000000000000" pitchFamily="2" charset="-78"/>
              </a:rPr>
              <a:t>بسته بندی واکسن و حلال در کلدباکس برای حمل و نقل</a:t>
            </a:r>
          </a:p>
          <a:p>
            <a:pPr algn="r" rtl="1"/>
            <a:r>
              <a:rPr lang="en-US" sz="2400" b="1" dirty="0" smtClean="0">
                <a:latin typeface="Times New Roman" panose="02020603050405020304" pitchFamily="18" charset="0"/>
                <a:cs typeface="Times New Roman" panose="02020603050405020304" pitchFamily="18" charset="0"/>
              </a:rPr>
              <a:t>IRN-EVM-SOP-E7-04</a:t>
            </a:r>
            <a:r>
              <a:rPr lang="ar-SA" sz="2400" b="1" dirty="0" smtClean="0">
                <a:latin typeface="Times New Roman" panose="02020603050405020304" pitchFamily="18" charset="0"/>
                <a:cs typeface="Times New Roman" panose="02020603050405020304" pitchFamily="18" charset="0"/>
              </a:rPr>
              <a:t>: </a:t>
            </a:r>
            <a:endParaRPr lang="fa-IR" sz="2400" b="1" dirty="0" smtClean="0">
              <a:latin typeface="Times New Roman" panose="02020603050405020304" pitchFamily="18" charset="0"/>
              <a:cs typeface="Times New Roman" panose="02020603050405020304" pitchFamily="18" charset="0"/>
            </a:endParaRPr>
          </a:p>
          <a:p>
            <a:pPr marL="0" indent="0" algn="ctr" rtl="1">
              <a:buNone/>
            </a:pPr>
            <a:r>
              <a:rPr lang="fa-IR" sz="2400" b="1" dirty="0" smtClean="0">
                <a:cs typeface="B Nazanin" panose="00000400000000000000" pitchFamily="2" charset="-78"/>
              </a:rPr>
              <a:t>آماده کردن آیس پک ها</a:t>
            </a:r>
            <a:endParaRPr lang="en-US" sz="2400" b="1" dirty="0" smtClean="0">
              <a:cs typeface="B Nazanin" panose="00000400000000000000" pitchFamily="2" charset="-78"/>
            </a:endParaRPr>
          </a:p>
          <a:p>
            <a:pPr algn="r" rtl="1"/>
            <a:r>
              <a:rPr lang="en-US" sz="2400" b="1" dirty="0" smtClean="0">
                <a:latin typeface="Times New Roman" panose="02020603050405020304" pitchFamily="18" charset="0"/>
                <a:cs typeface="Times New Roman" panose="02020603050405020304" pitchFamily="18" charset="0"/>
              </a:rPr>
              <a:t>IRN-EVM-SOP-E7-05</a:t>
            </a:r>
            <a:r>
              <a:rPr lang="ar-SA" sz="2400" b="1" dirty="0" smtClean="0">
                <a:latin typeface="Times New Roman" panose="02020603050405020304" pitchFamily="18" charset="0"/>
                <a:cs typeface="Times New Roman" panose="02020603050405020304" pitchFamily="18" charset="0"/>
              </a:rPr>
              <a:t>: </a:t>
            </a:r>
            <a:endParaRPr lang="fa-IR" sz="2400" b="1" dirty="0" smtClean="0">
              <a:latin typeface="Times New Roman" panose="02020603050405020304" pitchFamily="18" charset="0"/>
              <a:cs typeface="Times New Roman" panose="02020603050405020304" pitchFamily="18" charset="0"/>
            </a:endParaRPr>
          </a:p>
          <a:p>
            <a:pPr marL="0" indent="0" algn="ctr" rtl="1">
              <a:buNone/>
            </a:pPr>
            <a:r>
              <a:rPr lang="fa-IR" sz="2400" b="1" dirty="0" smtClean="0">
                <a:cs typeface="B Nazanin" panose="00000400000000000000" pitchFamily="2" charset="-78"/>
              </a:rPr>
              <a:t>بار زدن واستفاده از خودرو های سردخانه دار</a:t>
            </a:r>
          </a:p>
          <a:p>
            <a:pPr algn="r" rtl="1"/>
            <a:r>
              <a:rPr lang="en-US" sz="2400" b="1" dirty="0" smtClean="0">
                <a:latin typeface="Times New Roman" panose="02020603050405020304" pitchFamily="18" charset="0"/>
                <a:cs typeface="Times New Roman" panose="02020603050405020304" pitchFamily="18" charset="0"/>
              </a:rPr>
              <a:t>IRN-EVM-SOP-E7-06</a:t>
            </a:r>
            <a:r>
              <a:rPr lang="ar-SA" sz="2400" b="1" dirty="0" smtClean="0">
                <a:latin typeface="Times New Roman" panose="02020603050405020304" pitchFamily="18" charset="0"/>
                <a:cs typeface="Times New Roman" panose="02020603050405020304" pitchFamily="18" charset="0"/>
              </a:rPr>
              <a:t>: </a:t>
            </a:r>
            <a:endParaRPr lang="fa-IR" sz="2400" b="1" dirty="0" smtClean="0">
              <a:latin typeface="Times New Roman" panose="02020603050405020304" pitchFamily="18" charset="0"/>
              <a:cs typeface="Times New Roman" panose="02020603050405020304" pitchFamily="18" charset="0"/>
            </a:endParaRPr>
          </a:p>
          <a:p>
            <a:pPr marL="0" indent="0" algn="ctr" rtl="1">
              <a:buNone/>
            </a:pPr>
            <a:r>
              <a:rPr lang="fa-IR" sz="2400" b="1" dirty="0" smtClean="0">
                <a:cs typeface="B Nazanin" panose="00000400000000000000" pitchFamily="2" charset="-78"/>
              </a:rPr>
              <a:t>آمادگی برای پاسخگوئی به شرایط اضطرار در زمان حمل و نقل</a:t>
            </a:r>
          </a:p>
          <a:p>
            <a:pPr algn="r" rtl="1">
              <a:lnSpc>
                <a:spcPct val="150000"/>
              </a:lnSpc>
            </a:pPr>
            <a:endParaRPr lang="en-US" dirty="0"/>
          </a:p>
        </p:txBody>
      </p:sp>
    </p:spTree>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0447" y="431074"/>
            <a:ext cx="11573690" cy="6152605"/>
          </a:xfrm>
        </p:spPr>
        <p:txBody>
          <a:bodyPr>
            <a:normAutofit fontScale="25000" lnSpcReduction="20000"/>
          </a:bodyPr>
          <a:lstStyle/>
          <a:p>
            <a:pPr algn="r" rtl="1">
              <a:lnSpc>
                <a:spcPct val="150000"/>
              </a:lnSpc>
            </a:pPr>
            <a:endParaRPr lang="fa-IR" b="1" dirty="0" smtClean="0">
              <a:cs typeface="B Mitra" pitchFamily="2" charset="-78"/>
            </a:endParaRPr>
          </a:p>
          <a:p>
            <a:pPr algn="r" rtl="1">
              <a:lnSpc>
                <a:spcPct val="220000"/>
              </a:lnSpc>
              <a:buFont typeface="Wingdings" pitchFamily="2" charset="2"/>
              <a:buChar char="Ø"/>
            </a:pPr>
            <a:r>
              <a:rPr lang="fa-IR" sz="7200" b="1" dirty="0" smtClean="0">
                <a:cs typeface="B Mitra" pitchFamily="2" charset="-78"/>
              </a:rPr>
              <a:t>واکسن کاریر را</a:t>
            </a:r>
            <a:r>
              <a:rPr lang="en-US" sz="7200" b="1" dirty="0" smtClean="0">
                <a:cs typeface="B Mitra" pitchFamily="2" charset="-78"/>
              </a:rPr>
              <a:t> </a:t>
            </a:r>
            <a:r>
              <a:rPr lang="fa-IR" sz="7200" b="1" dirty="0" smtClean="0">
                <a:cs typeface="B Mitra" pitchFamily="2" charset="-78"/>
              </a:rPr>
              <a:t>از</a:t>
            </a:r>
            <a:r>
              <a:rPr lang="en-US" sz="7200" b="1" dirty="0" smtClean="0">
                <a:cs typeface="B Mitra" pitchFamily="2" charset="-78"/>
              </a:rPr>
              <a:t> </a:t>
            </a:r>
            <a:r>
              <a:rPr lang="fa-IR" sz="7200" b="1" dirty="0" smtClean="0">
                <a:cs typeface="B Mitra" pitchFamily="2" charset="-78"/>
              </a:rPr>
              <a:t>نور مستقیم آفتاب در هنگام حمل درامان نگهدارید.</a:t>
            </a:r>
          </a:p>
          <a:p>
            <a:pPr algn="r" rtl="1">
              <a:lnSpc>
                <a:spcPct val="220000"/>
              </a:lnSpc>
              <a:buFont typeface="Wingdings" pitchFamily="2" charset="2"/>
              <a:buChar char="Ø"/>
            </a:pPr>
            <a:r>
              <a:rPr lang="fa-IR" sz="7200" b="1" dirty="0" smtClean="0">
                <a:cs typeface="B Mitra" pitchFamily="2" charset="-78"/>
              </a:rPr>
              <a:t>جعبه های واکسن را طوری که سرشیشه ها وویال ها به طرف بالا باشد قرار دهید.</a:t>
            </a:r>
          </a:p>
          <a:p>
            <a:pPr algn="r" rtl="1">
              <a:lnSpc>
                <a:spcPct val="220000"/>
              </a:lnSpc>
              <a:buFont typeface="Wingdings" pitchFamily="2" charset="2"/>
              <a:buChar char="Ø"/>
            </a:pPr>
            <a:r>
              <a:rPr lang="fa-IR" sz="7200" b="1" dirty="0" smtClean="0">
                <a:cs typeface="B Mitra" pitchFamily="2" charset="-78"/>
              </a:rPr>
              <a:t>توجه: تعریف آیس پک آماده:</a:t>
            </a:r>
          </a:p>
          <a:p>
            <a:pPr algn="r" rtl="1">
              <a:lnSpc>
                <a:spcPct val="220000"/>
              </a:lnSpc>
              <a:buFont typeface="Wingdings" pitchFamily="2" charset="2"/>
              <a:buChar char="Ø"/>
            </a:pPr>
            <a:r>
              <a:rPr lang="fa-IR" sz="7200" b="1" dirty="0" smtClean="0">
                <a:cs typeface="B Mitra" pitchFamily="2" charset="-78"/>
              </a:rPr>
              <a:t>آیس پکی است که برای مدت 30 دقیقه یا بیشتر در حرارت داخل اتاق 25-18 درجه سانتیگراد نگهداری شود وبه مرحله ای برسد که یخ داخل آیس پک شروع به آب شدن کند.(یعنی در هنگام تکان دادن صدای مخلوط آب ویخ شنیده شود)</a:t>
            </a:r>
          </a:p>
          <a:p>
            <a:pPr algn="r" rtl="1">
              <a:lnSpc>
                <a:spcPct val="220000"/>
              </a:lnSpc>
              <a:buFont typeface="Wingdings" pitchFamily="2" charset="2"/>
              <a:buChar char="Ø"/>
            </a:pPr>
            <a:r>
              <a:rPr lang="fa-IR" sz="7200" b="1" dirty="0" smtClean="0">
                <a:cs typeface="B Mitra" pitchFamily="2" charset="-78"/>
              </a:rPr>
              <a:t>آیس پکی آماده می باشد که مقدار آب (مایع) درداخل آیس پک بوجود بیاید. این مرحله را می توان با تکان دادن آیس پک تشخیص داد. اگر متوجه شدید که یخ درداخل آیس پک به حرکت در می آید در آن لحظه آیس پک آماده شده است.</a:t>
            </a:r>
          </a:p>
          <a:p>
            <a:pPr algn="r" rtl="1">
              <a:lnSpc>
                <a:spcPct val="220000"/>
              </a:lnSpc>
              <a:buFont typeface="Wingdings" pitchFamily="2" charset="2"/>
              <a:buChar char="Ø"/>
            </a:pPr>
            <a:r>
              <a:rPr lang="fa-IR" sz="7200" b="1" dirty="0" smtClean="0">
                <a:cs typeface="B Mitra" pitchFamily="2" charset="-78"/>
              </a:rPr>
              <a:t>تعداد لازم آیس پک ها را برای حمل فعلی مقدار واکسن محاسبه نمایید.</a:t>
            </a:r>
          </a:p>
          <a:p>
            <a:pPr algn="r" rtl="1">
              <a:lnSpc>
                <a:spcPct val="220000"/>
              </a:lnSpc>
              <a:buFont typeface="Wingdings" pitchFamily="2" charset="2"/>
              <a:buChar char="Ø"/>
            </a:pPr>
            <a:r>
              <a:rPr lang="fa-IR" sz="7200" b="1" dirty="0" smtClean="0">
                <a:cs typeface="B Mitra" pitchFamily="2" charset="-78"/>
              </a:rPr>
              <a:t>آیس پک های مورد نیاز را از فریزر خارج کنید وروی میز مخصوص بدون روی هم قرار گرفتن پخش کنید، به طوری که حداقل 5 سانتی متر از هم فاصله داشته باشند.</a:t>
            </a:r>
          </a:p>
          <a:p>
            <a:endParaRPr lang="en-US" dirty="0"/>
          </a:p>
        </p:txBody>
      </p:sp>
    </p:spTree>
  </p:cSld>
  <p:clrMapOvr>
    <a:masterClrMapping/>
  </p:clrMapOvr>
  <p:transition>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04948"/>
            <a:ext cx="11379200" cy="582603"/>
          </a:xfrm>
        </p:spPr>
        <p:txBody>
          <a:bodyPr>
            <a:normAutofit fontScale="90000"/>
          </a:bodyPr>
          <a:lstStyle/>
          <a:p>
            <a:pPr algn="r" rtl="1"/>
            <a:r>
              <a:rPr lang="en-US" b="1" dirty="0" smtClean="0">
                <a:solidFill>
                  <a:schemeClr val="tx1"/>
                </a:solidFill>
                <a:latin typeface="Times New Roman" panose="02020603050405020304" pitchFamily="18" charset="0"/>
                <a:cs typeface="Times New Roman" panose="02020603050405020304" pitchFamily="18" charset="0"/>
              </a:rPr>
              <a:t>E8</a:t>
            </a:r>
            <a:r>
              <a:rPr lang="fa-IR" b="1" dirty="0" smtClean="0">
                <a:solidFill>
                  <a:schemeClr val="tx1"/>
                </a:solidFill>
                <a:latin typeface="Times New Roman" panose="02020603050405020304" pitchFamily="18" charset="0"/>
                <a:cs typeface="Times New Roman" panose="02020603050405020304" pitchFamily="18" charset="0"/>
              </a:rPr>
              <a:t>: </a:t>
            </a:r>
            <a:r>
              <a:rPr lang="fa-IR" b="1" dirty="0" smtClean="0">
                <a:solidFill>
                  <a:schemeClr val="tx1"/>
                </a:solidFill>
                <a:cs typeface="B Titr" panose="00000700000000000000" pitchFamily="2" charset="-78"/>
              </a:rPr>
              <a:t>روش های مدیریت مؤثر واکسن</a:t>
            </a:r>
            <a:endParaRPr lang="en-US" dirty="0">
              <a:solidFill>
                <a:schemeClr val="tx1"/>
              </a:solidFill>
            </a:endParaRPr>
          </a:p>
        </p:txBody>
      </p:sp>
      <p:sp>
        <p:nvSpPr>
          <p:cNvPr id="3" name="Content Placeholder 2"/>
          <p:cNvSpPr>
            <a:spLocks noGrp="1"/>
          </p:cNvSpPr>
          <p:nvPr>
            <p:ph sz="quarter" idx="1"/>
          </p:nvPr>
        </p:nvSpPr>
        <p:spPr/>
        <p:txBody>
          <a:bodyPr/>
          <a:lstStyle/>
          <a:p>
            <a:pPr algn="r" rtl="1"/>
            <a:r>
              <a:rPr lang="en-US" sz="2800" b="1" dirty="0" smtClean="0">
                <a:latin typeface="Times New Roman" panose="02020603050405020304" pitchFamily="18" charset="0"/>
                <a:cs typeface="Times New Roman" panose="02020603050405020304" pitchFamily="18" charset="0"/>
              </a:rPr>
              <a:t>IRN-EVM-SOP-E8-01</a:t>
            </a:r>
            <a:r>
              <a:rPr lang="ar-SA" sz="2800" b="1" dirty="0" smtClean="0"/>
              <a:t>: </a:t>
            </a:r>
            <a:endParaRPr lang="fa-IR" sz="2800" b="1" dirty="0" smtClean="0"/>
          </a:p>
          <a:p>
            <a:pPr marL="0" indent="0" algn="ctr" rtl="1">
              <a:buNone/>
            </a:pPr>
            <a:r>
              <a:rPr lang="fa-IR" sz="2800" b="1" dirty="0" smtClean="0">
                <a:cs typeface="B Nazanin" panose="00000400000000000000" pitchFamily="2" charset="-78"/>
              </a:rPr>
              <a:t>چه وقت و چگونه </a:t>
            </a:r>
            <a:r>
              <a:rPr lang="en-US" sz="2800" b="1" dirty="0" smtClean="0">
                <a:cs typeface="B Nazanin" panose="00000400000000000000" pitchFamily="2" charset="-78"/>
              </a:rPr>
              <a:t>shake test</a:t>
            </a:r>
            <a:r>
              <a:rPr lang="fa-IR" sz="2800" b="1" dirty="0" smtClean="0">
                <a:cs typeface="B Nazanin" panose="00000400000000000000" pitchFamily="2" charset="-78"/>
              </a:rPr>
              <a:t> انجام دهیم</a:t>
            </a:r>
          </a:p>
          <a:p>
            <a:pPr>
              <a:buNone/>
            </a:pPr>
            <a:endParaRPr lang="en-US" dirty="0"/>
          </a:p>
        </p:txBody>
      </p:sp>
    </p:spTree>
  </p:cSld>
  <p:clrMapOvr>
    <a:masterClrMapping/>
  </p:clrMapOvr>
  <p:transition>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31074"/>
            <a:ext cx="11379200" cy="556478"/>
          </a:xfrm>
        </p:spPr>
        <p:txBody>
          <a:bodyPr>
            <a:normAutofit fontScale="90000"/>
          </a:bodyPr>
          <a:lstStyle/>
          <a:p>
            <a:pPr algn="r" rtl="1"/>
            <a:r>
              <a:rPr lang="fa-IR" dirty="0" smtClean="0">
                <a:solidFill>
                  <a:schemeClr val="tx1"/>
                </a:solidFill>
                <a:cs typeface="B Titr" pitchFamily="2" charset="-78"/>
              </a:rPr>
              <a:t>در موارد ذیل انجام تست تکان دادن(شیک تست)لازم نیست:</a:t>
            </a:r>
            <a:endParaRPr lang="en-US" dirty="0">
              <a:solidFill>
                <a:schemeClr val="tx1"/>
              </a:solidFill>
            </a:endParaRPr>
          </a:p>
        </p:txBody>
      </p:sp>
      <p:sp>
        <p:nvSpPr>
          <p:cNvPr id="3" name="Content Placeholder 2"/>
          <p:cNvSpPr>
            <a:spLocks noGrp="1"/>
          </p:cNvSpPr>
          <p:nvPr>
            <p:ph sz="quarter" idx="1"/>
          </p:nvPr>
        </p:nvSpPr>
        <p:spPr/>
        <p:txBody>
          <a:bodyPr/>
          <a:lstStyle/>
          <a:p>
            <a:pPr algn="r" rtl="1">
              <a:lnSpc>
                <a:spcPct val="200000"/>
              </a:lnSpc>
            </a:pPr>
            <a:r>
              <a:rPr lang="fa-IR" b="1" dirty="0" smtClean="0">
                <a:cs typeface="B Mitra" pitchFamily="2" charset="-78"/>
              </a:rPr>
              <a:t>وقتی که ویال واکسن به وضوح یخ زده ومنجمد است.</a:t>
            </a:r>
          </a:p>
          <a:p>
            <a:pPr algn="r" rtl="1">
              <a:lnSpc>
                <a:spcPct val="200000"/>
              </a:lnSpc>
            </a:pPr>
            <a:r>
              <a:rPr lang="fa-IR" b="1" dirty="0" smtClean="0">
                <a:cs typeface="B Mitra" pitchFamily="2" charset="-78"/>
              </a:rPr>
              <a:t>درمورد ویال واکسن سه گانه(</a:t>
            </a:r>
            <a:r>
              <a:rPr lang="en-US" b="1" dirty="0" smtClean="0">
                <a:cs typeface="B Mitra" pitchFamily="2" charset="-78"/>
              </a:rPr>
              <a:t>DTP</a:t>
            </a:r>
            <a:r>
              <a:rPr lang="fa-IR" b="1" dirty="0" smtClean="0">
                <a:cs typeface="B Mitra" pitchFamily="2" charset="-78"/>
              </a:rPr>
              <a:t>)</a:t>
            </a:r>
            <a:r>
              <a:rPr lang="en-US" b="1" dirty="0" smtClean="0">
                <a:cs typeface="B Mitra" pitchFamily="2" charset="-78"/>
              </a:rPr>
              <a:t> </a:t>
            </a:r>
            <a:r>
              <a:rPr lang="fa-IR" b="1" dirty="0" smtClean="0">
                <a:cs typeface="B Mitra" pitchFamily="2" charset="-78"/>
              </a:rPr>
              <a:t>وقتی که با تکان دادن زیاد وشدید هم نتوانیم یک محلول یکنواخت بدست بیاوریم.دراین حالت ذرات رسوب را نمی توان از دیواره شیشه ای ویال واکسن جدا کرد. این حالت فقط برای ویال واکسن سه گانه رخ می دهد، درحالتی که مواجهه با دمای زیر صفر حاصل شده ولی هنوز یخ نزده است.</a:t>
            </a:r>
            <a:endParaRPr lang="en-US" b="1" dirty="0" smtClean="0">
              <a:cs typeface="B Mitra" pitchFamily="2" charset="-78"/>
            </a:endParaRPr>
          </a:p>
          <a:p>
            <a:endParaRPr lang="en-US" dirty="0"/>
          </a:p>
        </p:txBody>
      </p:sp>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solidFill>
                  <a:schemeClr val="tx1"/>
                </a:solidFill>
                <a:cs typeface="B Titr" panose="00000700000000000000" pitchFamily="2" charset="-78"/>
              </a:rPr>
              <a:t>معیارهای 9 گانه مدیریت مؤثر واکسن</a:t>
            </a:r>
          </a:p>
        </p:txBody>
      </p:sp>
      <p:sp>
        <p:nvSpPr>
          <p:cNvPr id="3" name="Content Placeholder 2"/>
          <p:cNvSpPr>
            <a:spLocks noGrp="1"/>
          </p:cNvSpPr>
          <p:nvPr>
            <p:ph sz="quarter" idx="1"/>
          </p:nvPr>
        </p:nvSpPr>
        <p:spPr>
          <a:xfrm>
            <a:off x="402336" y="1523999"/>
            <a:ext cx="11246326" cy="4784035"/>
          </a:xfrm>
        </p:spPr>
        <p:txBody>
          <a:bodyPr>
            <a:normAutofit fontScale="70000" lnSpcReduction="20000"/>
          </a:bodyPr>
          <a:lstStyle/>
          <a:p>
            <a:pPr algn="r" rtl="1"/>
            <a:r>
              <a:rPr lang="en-US" sz="4000" b="1" dirty="0" smtClean="0">
                <a:latin typeface="Times New Roman" panose="02020603050405020304" pitchFamily="18" charset="0"/>
                <a:cs typeface="Times New Roman" panose="02020603050405020304" pitchFamily="18" charset="0"/>
              </a:rPr>
              <a:t>E1</a:t>
            </a:r>
            <a:r>
              <a:rPr lang="fa-IR" sz="4400" b="1" dirty="0" smtClean="0">
                <a:latin typeface="Times New Roman" panose="02020603050405020304" pitchFamily="18" charset="0"/>
                <a:cs typeface="Times New Roman" panose="02020603050405020304" pitchFamily="18" charset="0"/>
              </a:rPr>
              <a:t>: </a:t>
            </a:r>
            <a:r>
              <a:rPr lang="fa-IR" sz="4400" b="1" dirty="0" smtClean="0">
                <a:cs typeface="B Nazanin" panose="00000400000000000000" pitchFamily="2" charset="-78"/>
              </a:rPr>
              <a:t>فرآیندهای تأمین واکسن</a:t>
            </a:r>
          </a:p>
          <a:p>
            <a:pPr algn="r" rtl="1"/>
            <a:r>
              <a:rPr lang="en-US" sz="4400" b="1" dirty="0" smtClean="0">
                <a:latin typeface="Times New Roman" panose="02020603050405020304" pitchFamily="18" charset="0"/>
                <a:cs typeface="Times New Roman" panose="02020603050405020304" pitchFamily="18" charset="0"/>
              </a:rPr>
              <a:t>E2</a:t>
            </a:r>
            <a:r>
              <a:rPr lang="fa-IR" sz="4400" b="1" dirty="0" smtClean="0">
                <a:latin typeface="Times New Roman" panose="02020603050405020304" pitchFamily="18" charset="0"/>
                <a:cs typeface="Times New Roman" panose="02020603050405020304" pitchFamily="18" charset="0"/>
              </a:rPr>
              <a:t>: </a:t>
            </a:r>
            <a:r>
              <a:rPr lang="fa-IR" sz="4400" b="1" dirty="0" smtClean="0">
                <a:cs typeface="B Nazanin" panose="00000400000000000000" pitchFamily="2" charset="-78"/>
              </a:rPr>
              <a:t>نگهداری واکسن</a:t>
            </a:r>
            <a:r>
              <a:rPr lang="en-US" sz="4400" b="1" dirty="0" smtClean="0">
                <a:cs typeface="B Nazanin" panose="00000400000000000000" pitchFamily="2" charset="-78"/>
              </a:rPr>
              <a:t> </a:t>
            </a:r>
            <a:r>
              <a:rPr lang="fa-IR" sz="4400" b="1" dirty="0" smtClean="0">
                <a:cs typeface="B Nazanin" panose="00000400000000000000" pitchFamily="2" charset="-78"/>
              </a:rPr>
              <a:t>در دمای مناسب </a:t>
            </a:r>
          </a:p>
          <a:p>
            <a:pPr algn="r" rtl="1"/>
            <a:r>
              <a:rPr lang="en-US" sz="4400" b="1" dirty="0" smtClean="0">
                <a:solidFill>
                  <a:srgbClr val="00B050"/>
                </a:solidFill>
                <a:latin typeface="Times New Roman" panose="02020603050405020304" pitchFamily="18" charset="0"/>
                <a:cs typeface="Times New Roman" panose="02020603050405020304" pitchFamily="18" charset="0"/>
              </a:rPr>
              <a:t>E3</a:t>
            </a:r>
            <a:r>
              <a:rPr lang="fa-IR" sz="4400" b="1" dirty="0" smtClean="0">
                <a:solidFill>
                  <a:srgbClr val="00B050"/>
                </a:solidFill>
                <a:latin typeface="Times New Roman" panose="02020603050405020304" pitchFamily="18" charset="0"/>
                <a:cs typeface="Times New Roman" panose="02020603050405020304" pitchFamily="18" charset="0"/>
              </a:rPr>
              <a:t>: </a:t>
            </a:r>
            <a:r>
              <a:rPr lang="fa-IR" sz="4400" b="1" dirty="0" smtClean="0">
                <a:solidFill>
                  <a:srgbClr val="00B050"/>
                </a:solidFill>
                <a:cs typeface="B Nazanin" panose="00000400000000000000" pitchFamily="2" charset="-78"/>
              </a:rPr>
              <a:t>ظرفیت سردخانه ها و انبار های خشک</a:t>
            </a:r>
          </a:p>
          <a:p>
            <a:pPr algn="r" rtl="1"/>
            <a:r>
              <a:rPr lang="en-US" sz="4400" b="1" dirty="0" smtClean="0">
                <a:latin typeface="Times New Roman" panose="02020603050405020304" pitchFamily="18" charset="0"/>
                <a:cs typeface="Times New Roman" panose="02020603050405020304" pitchFamily="18" charset="0"/>
              </a:rPr>
              <a:t>E4</a:t>
            </a:r>
            <a:r>
              <a:rPr lang="fa-IR" sz="4400" b="1" dirty="0" smtClean="0">
                <a:latin typeface="Times New Roman" panose="02020603050405020304" pitchFamily="18" charset="0"/>
                <a:cs typeface="Times New Roman" panose="02020603050405020304" pitchFamily="18" charset="0"/>
              </a:rPr>
              <a:t>: </a:t>
            </a:r>
            <a:r>
              <a:rPr lang="fa-IR" sz="4400" b="1" dirty="0" smtClean="0">
                <a:cs typeface="B Nazanin" panose="00000400000000000000" pitchFamily="2" charset="-78"/>
              </a:rPr>
              <a:t>ساختمان ، تجهیزات زنجیره سرما و حمل و نقل</a:t>
            </a:r>
          </a:p>
          <a:p>
            <a:pPr algn="r" rtl="1"/>
            <a:r>
              <a:rPr lang="en-US" sz="4400" b="1" dirty="0" smtClean="0">
                <a:solidFill>
                  <a:srgbClr val="FF0000"/>
                </a:solidFill>
                <a:latin typeface="Times New Roman" panose="02020603050405020304" pitchFamily="18" charset="0"/>
                <a:cs typeface="Times New Roman" panose="02020603050405020304" pitchFamily="18" charset="0"/>
              </a:rPr>
              <a:t>E5</a:t>
            </a:r>
            <a:r>
              <a:rPr lang="fa-IR" sz="4400" b="1" dirty="0" smtClean="0">
                <a:solidFill>
                  <a:srgbClr val="FF0000"/>
                </a:solidFill>
                <a:latin typeface="Times New Roman" panose="02020603050405020304" pitchFamily="18" charset="0"/>
                <a:cs typeface="Times New Roman" panose="02020603050405020304" pitchFamily="18" charset="0"/>
              </a:rPr>
              <a:t>: </a:t>
            </a:r>
            <a:r>
              <a:rPr lang="fa-IR" sz="4400" b="1" dirty="0" smtClean="0">
                <a:solidFill>
                  <a:srgbClr val="FF0000"/>
                </a:solidFill>
                <a:cs typeface="B Nazanin" panose="00000400000000000000" pitchFamily="2" charset="-78"/>
              </a:rPr>
              <a:t>نگهداری تجهیزات زنجیره سرما </a:t>
            </a:r>
          </a:p>
          <a:p>
            <a:pPr algn="r" rtl="1"/>
            <a:r>
              <a:rPr lang="en-US" sz="4400" b="1" dirty="0" smtClean="0">
                <a:latin typeface="Times New Roman" panose="02020603050405020304" pitchFamily="18" charset="0"/>
                <a:cs typeface="Times New Roman" panose="02020603050405020304" pitchFamily="18" charset="0"/>
              </a:rPr>
              <a:t>E6</a:t>
            </a:r>
            <a:r>
              <a:rPr lang="fa-IR" sz="4400" b="1" dirty="0" smtClean="0">
                <a:latin typeface="Times New Roman" panose="02020603050405020304" pitchFamily="18" charset="0"/>
                <a:cs typeface="Times New Roman" panose="02020603050405020304" pitchFamily="18" charset="0"/>
              </a:rPr>
              <a:t>: </a:t>
            </a:r>
            <a:r>
              <a:rPr lang="fa-IR" sz="4400" b="1" dirty="0" smtClean="0">
                <a:cs typeface="B Nazanin" panose="00000400000000000000" pitchFamily="2" charset="-78"/>
              </a:rPr>
              <a:t>مدیریت انبار</a:t>
            </a:r>
          </a:p>
          <a:p>
            <a:pPr algn="r" rtl="1"/>
            <a:r>
              <a:rPr lang="en-US" sz="4400" b="1" dirty="0" smtClean="0">
                <a:solidFill>
                  <a:srgbClr val="FF0000"/>
                </a:solidFill>
                <a:latin typeface="Times New Roman" panose="02020603050405020304" pitchFamily="18" charset="0"/>
                <a:cs typeface="Times New Roman" panose="02020603050405020304" pitchFamily="18" charset="0"/>
              </a:rPr>
              <a:t>E7</a:t>
            </a:r>
            <a:r>
              <a:rPr lang="fa-IR" sz="4400" b="1" dirty="0" smtClean="0">
                <a:solidFill>
                  <a:srgbClr val="FF0000"/>
                </a:solidFill>
                <a:latin typeface="Times New Roman" panose="02020603050405020304" pitchFamily="18" charset="0"/>
                <a:cs typeface="Times New Roman" panose="02020603050405020304" pitchFamily="18" charset="0"/>
              </a:rPr>
              <a:t>: </a:t>
            </a:r>
            <a:r>
              <a:rPr lang="fa-IR" sz="4400" b="1" dirty="0" smtClean="0">
                <a:solidFill>
                  <a:srgbClr val="FF0000"/>
                </a:solidFill>
                <a:cs typeface="B Nazanin" panose="00000400000000000000" pitchFamily="2" charset="-78"/>
              </a:rPr>
              <a:t>توزیع </a:t>
            </a:r>
          </a:p>
          <a:p>
            <a:pPr algn="r" rtl="1"/>
            <a:r>
              <a:rPr lang="en-US" sz="4400" b="1" dirty="0" smtClean="0">
                <a:solidFill>
                  <a:srgbClr val="00B050"/>
                </a:solidFill>
                <a:latin typeface="Times New Roman" panose="02020603050405020304" pitchFamily="18" charset="0"/>
                <a:cs typeface="Times New Roman" panose="02020603050405020304" pitchFamily="18" charset="0"/>
              </a:rPr>
              <a:t>E8</a:t>
            </a:r>
            <a:r>
              <a:rPr lang="fa-IR" sz="4400" b="1" dirty="0" smtClean="0">
                <a:solidFill>
                  <a:srgbClr val="00B050"/>
                </a:solidFill>
                <a:latin typeface="Times New Roman" panose="02020603050405020304" pitchFamily="18" charset="0"/>
                <a:cs typeface="Times New Roman" panose="02020603050405020304" pitchFamily="18" charset="0"/>
              </a:rPr>
              <a:t>: </a:t>
            </a:r>
            <a:r>
              <a:rPr lang="fa-IR" sz="4400" b="1" dirty="0" smtClean="0">
                <a:solidFill>
                  <a:srgbClr val="00B050"/>
                </a:solidFill>
                <a:cs typeface="B Nazanin" panose="00000400000000000000" pitchFamily="2" charset="-78"/>
              </a:rPr>
              <a:t>روش های مدیریت مناسب واکسن</a:t>
            </a:r>
          </a:p>
          <a:p>
            <a:pPr algn="r" rtl="1"/>
            <a:r>
              <a:rPr lang="en-US" sz="4400" b="1" dirty="0" smtClean="0">
                <a:solidFill>
                  <a:srgbClr val="FF0000"/>
                </a:solidFill>
                <a:latin typeface="Times New Roman" panose="02020603050405020304" pitchFamily="18" charset="0"/>
                <a:cs typeface="Times New Roman" panose="02020603050405020304" pitchFamily="18" charset="0"/>
              </a:rPr>
              <a:t>E9</a:t>
            </a:r>
            <a:r>
              <a:rPr lang="fa-IR" sz="4400" b="1" dirty="0" smtClean="0">
                <a:solidFill>
                  <a:srgbClr val="FF0000"/>
                </a:solidFill>
                <a:latin typeface="Times New Roman" panose="02020603050405020304" pitchFamily="18" charset="0"/>
                <a:cs typeface="Times New Roman" panose="02020603050405020304" pitchFamily="18" charset="0"/>
              </a:rPr>
              <a:t>: </a:t>
            </a:r>
            <a:r>
              <a:rPr lang="fa-IR" sz="4400" b="1" dirty="0" smtClean="0">
                <a:solidFill>
                  <a:srgbClr val="FF0000"/>
                </a:solidFill>
                <a:cs typeface="B Nazanin" panose="00000400000000000000" pitchFamily="2" charset="-78"/>
              </a:rPr>
              <a:t>فعالیت های سیستم های اطلاعاتی و مدیریت حمایتی</a:t>
            </a:r>
            <a:endParaRPr lang="en-US" sz="4400" b="1" dirty="0" smtClean="0">
              <a:solidFill>
                <a:srgbClr val="FF0000"/>
              </a:solidFill>
              <a:cs typeface="B Nazanin" panose="00000400000000000000" pitchFamily="2" charset="-78"/>
            </a:endParaRPr>
          </a:p>
          <a:p>
            <a:pPr algn="just" rtl="1">
              <a:lnSpc>
                <a:spcPct val="200000"/>
              </a:lnSpc>
              <a:buNone/>
            </a:pPr>
            <a:endParaRPr lang="fa-IR" sz="4300" dirty="0" smtClean="0">
              <a:cs typeface="B Titr" pitchFamily="2" charset="-78"/>
            </a:endParaRPr>
          </a:p>
          <a:p>
            <a:pPr algn="r" rtl="1"/>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04949"/>
            <a:ext cx="11419550" cy="849085"/>
          </a:xfrm>
        </p:spPr>
        <p:txBody>
          <a:bodyPr>
            <a:normAutofit fontScale="90000"/>
          </a:bodyPr>
          <a:lstStyle/>
          <a:p>
            <a:pPr algn="r" rtl="1"/>
            <a:r>
              <a:rPr lang="en-US" dirty="0" smtClean="0">
                <a:solidFill>
                  <a:schemeClr val="tx1"/>
                </a:solidFill>
                <a:cs typeface="B Titr" pitchFamily="2" charset="-78"/>
              </a:rPr>
              <a:t/>
            </a:r>
            <a:br>
              <a:rPr lang="en-US" dirty="0" smtClean="0">
                <a:solidFill>
                  <a:schemeClr val="tx1"/>
                </a:solidFill>
                <a:cs typeface="B Titr" pitchFamily="2" charset="-78"/>
              </a:rPr>
            </a:br>
            <a:r>
              <a:rPr lang="en-US" dirty="0" smtClean="0">
                <a:solidFill>
                  <a:schemeClr val="tx1"/>
                </a:solidFill>
                <a:cs typeface="B Titr" pitchFamily="2" charset="-78"/>
              </a:rPr>
              <a:t/>
            </a:r>
            <a:br>
              <a:rPr lang="en-US" dirty="0" smtClean="0">
                <a:solidFill>
                  <a:schemeClr val="tx1"/>
                </a:solidFill>
                <a:cs typeface="B Titr" pitchFamily="2" charset="-78"/>
              </a:rPr>
            </a:br>
            <a:r>
              <a:rPr lang="en-US" dirty="0" smtClean="0">
                <a:solidFill>
                  <a:schemeClr val="tx1"/>
                </a:solidFill>
                <a:cs typeface="B Titr" pitchFamily="2" charset="-78"/>
              </a:rPr>
              <a:t/>
            </a:r>
            <a:br>
              <a:rPr lang="en-US" dirty="0" smtClean="0">
                <a:solidFill>
                  <a:schemeClr val="tx1"/>
                </a:solidFill>
                <a:cs typeface="B Titr" pitchFamily="2" charset="-78"/>
              </a:rPr>
            </a:br>
            <a:r>
              <a:rPr lang="fa-IR" dirty="0" smtClean="0">
                <a:solidFill>
                  <a:schemeClr val="tx1"/>
                </a:solidFill>
                <a:cs typeface="B Titr" pitchFamily="2" charset="-78"/>
              </a:rPr>
              <a:t>چه وقت وچگونه تست تکان دادن(شیک تست) انجام می شود؟</a:t>
            </a:r>
            <a:br>
              <a:rPr lang="fa-IR" dirty="0" smtClean="0">
                <a:solidFill>
                  <a:schemeClr val="tx1"/>
                </a:solidFill>
                <a:cs typeface="B Titr" pitchFamily="2" charset="-78"/>
              </a:rPr>
            </a:br>
            <a:r>
              <a:rPr lang="fa-IR" dirty="0" smtClean="0">
                <a:solidFill>
                  <a:schemeClr val="tx1"/>
                </a:solidFill>
                <a:cs typeface="B Titr" pitchFamily="2" charset="-78"/>
              </a:rPr>
              <a:t>(</a:t>
            </a:r>
            <a:r>
              <a:rPr lang="en-US" dirty="0" smtClean="0">
                <a:solidFill>
                  <a:schemeClr val="tx1"/>
                </a:solidFill>
                <a:cs typeface="B Titr" pitchFamily="2" charset="-78"/>
              </a:rPr>
              <a:t>E-08-01</a:t>
            </a:r>
            <a:r>
              <a:rPr lang="fa-IR" dirty="0" smtClean="0">
                <a:solidFill>
                  <a:schemeClr val="tx1"/>
                </a:solidFill>
                <a:cs typeface="B Titr" pitchFamily="2" charset="-78"/>
              </a:rPr>
              <a:t>)</a:t>
            </a:r>
            <a:endParaRPr lang="en-US" dirty="0">
              <a:solidFill>
                <a:schemeClr val="tx1"/>
              </a:solidFill>
            </a:endParaRPr>
          </a:p>
        </p:txBody>
      </p:sp>
      <p:sp>
        <p:nvSpPr>
          <p:cNvPr id="3" name="Content Placeholder 2"/>
          <p:cNvSpPr>
            <a:spLocks noGrp="1"/>
          </p:cNvSpPr>
          <p:nvPr>
            <p:ph sz="quarter" idx="1"/>
          </p:nvPr>
        </p:nvSpPr>
        <p:spPr>
          <a:xfrm>
            <a:off x="365760" y="1527047"/>
            <a:ext cx="11375136" cy="5017443"/>
          </a:xfrm>
        </p:spPr>
        <p:txBody>
          <a:bodyPr>
            <a:normAutofit fontScale="92500" lnSpcReduction="20000"/>
          </a:bodyPr>
          <a:lstStyle/>
          <a:p>
            <a:pPr algn="r" rtl="1">
              <a:lnSpc>
                <a:spcPct val="120000"/>
              </a:lnSpc>
            </a:pPr>
            <a:r>
              <a:rPr lang="fa-IR" dirty="0" smtClean="0">
                <a:cs typeface="B Mitra" pitchFamily="2" charset="-78"/>
              </a:rPr>
              <a:t>یک ویال واکسن، ازهمان نوع وسری ساخت وتولید کننده واکسن های مشکوک به یخ زدگی به عنوان کنترل، انتخاب نمایید.</a:t>
            </a:r>
          </a:p>
          <a:p>
            <a:pPr algn="r" rtl="1">
              <a:lnSpc>
                <a:spcPct val="120000"/>
              </a:lnSpc>
            </a:pPr>
            <a:r>
              <a:rPr lang="fa-IR" dirty="0" smtClean="0">
                <a:cs typeface="B Mitra" pitchFamily="2" charset="-78"/>
              </a:rPr>
              <a:t>به طور کاملا واضح آن را با کلمه یخ زده-با رنگ قرمز مشخص نمایید.</a:t>
            </a:r>
          </a:p>
          <a:p>
            <a:pPr algn="r" rtl="1">
              <a:lnSpc>
                <a:spcPct val="120000"/>
              </a:lnSpc>
            </a:pPr>
            <a:r>
              <a:rPr lang="fa-IR" dirty="0" smtClean="0">
                <a:cs typeface="B Mitra" pitchFamily="2" charset="-78"/>
              </a:rPr>
              <a:t>ویال کنترل رادرفریزر یا سردخانه زیرصفر قرار دهید(بیش از 12 ساعت) تا به طور کامل یخ بزند.</a:t>
            </a:r>
          </a:p>
          <a:p>
            <a:pPr algn="r" rtl="1">
              <a:lnSpc>
                <a:spcPct val="120000"/>
              </a:lnSpc>
            </a:pPr>
            <a:r>
              <a:rPr lang="fa-IR" dirty="0" smtClean="0">
                <a:cs typeface="B Mitra" pitchFamily="2" charset="-78"/>
              </a:rPr>
              <a:t>ویال کاملا منجمد را در دمای اتاق بگذارید تا بتدریج آب شود، هرگز آن راحرارت ندهید.</a:t>
            </a:r>
          </a:p>
          <a:p>
            <a:pPr algn="r" rtl="1">
              <a:lnSpc>
                <a:spcPct val="120000"/>
              </a:lnSpc>
            </a:pPr>
            <a:r>
              <a:rPr lang="fa-IR" dirty="0" smtClean="0">
                <a:cs typeface="B Mitra" pitchFamily="2" charset="-78"/>
              </a:rPr>
              <a:t>نمونه ویال تست راازسری ساخت مشکوک به یخ زدگی بردارید.</a:t>
            </a:r>
          </a:p>
          <a:p>
            <a:pPr algn="r" rtl="1">
              <a:lnSpc>
                <a:spcPct val="120000"/>
              </a:lnSpc>
            </a:pPr>
            <a:r>
              <a:rPr lang="fa-IR" dirty="0" smtClean="0">
                <a:cs typeface="B Mitra" pitchFamily="2" charset="-78"/>
              </a:rPr>
              <a:t>نمونه ویال تست وویال کنترل را با هم دریک دست نگه دارید.دست تان را بشدت برای 10الی 15 ثانیه تکان دهید.</a:t>
            </a:r>
          </a:p>
          <a:p>
            <a:pPr algn="r" rtl="1">
              <a:lnSpc>
                <a:spcPct val="120000"/>
              </a:lnSpc>
            </a:pPr>
            <a:r>
              <a:rPr lang="fa-IR" dirty="0" smtClean="0">
                <a:cs typeface="B Mitra" pitchFamily="2" charset="-78"/>
              </a:rPr>
              <a:t>هردوویال رادرکنار هم روی یک سطح صاف ثابت قرار دهیدوآنها را مستمر تحت نظر بگیرید.</a:t>
            </a:r>
          </a:p>
          <a:p>
            <a:pPr algn="r" rtl="1">
              <a:lnSpc>
                <a:spcPct val="120000"/>
              </a:lnSpc>
            </a:pPr>
            <a:r>
              <a:rPr lang="fa-IR" dirty="0" smtClean="0">
                <a:cs typeface="B Mitra" pitchFamily="2" charset="-78"/>
              </a:rPr>
              <a:t>برای مقایسه سرعت رسوب دردو ویال از نور مناسب وکافی استفاده کنید.</a:t>
            </a:r>
          </a:p>
          <a:p>
            <a:pPr algn="r" rtl="1">
              <a:lnSpc>
                <a:spcPct val="120000"/>
              </a:lnSpc>
            </a:pPr>
            <a:r>
              <a:rPr lang="fa-IR" dirty="0" smtClean="0">
                <a:cs typeface="B Mitra" pitchFamily="2" charset="-78"/>
              </a:rPr>
              <a:t>میزان ته نشینی درویال تست کندتر از ویال کنترل است              ویال تست یخ نزده وقابل استفاده است.</a:t>
            </a:r>
          </a:p>
          <a:p>
            <a:pPr algn="r" rtl="1">
              <a:lnSpc>
                <a:spcPct val="120000"/>
              </a:lnSpc>
            </a:pPr>
            <a:r>
              <a:rPr lang="fa-IR" dirty="0" smtClean="0">
                <a:cs typeface="B Mitra" pitchFamily="2" charset="-78"/>
              </a:rPr>
              <a:t>میزان ته نشینی در ویال تست مشابه با ویال کنترل است                 واکسن آسیب دیده است.به سطح بالاتر گزارش دهید. همه واکسن های سری ساخت مربوطه راکاملا مشخص وبا علامت غیرقابل استفاده یا مصرف نشود در زنجیره سرما نگهداری کنید.</a:t>
            </a:r>
            <a:endParaRPr lang="en-US" dirty="0" smtClean="0">
              <a:cs typeface="B Mitra" pitchFamily="2" charset="-78"/>
            </a:endParaRPr>
          </a:p>
          <a:p>
            <a:endParaRPr lang="en-US" dirty="0"/>
          </a:p>
        </p:txBody>
      </p:sp>
      <p:sp>
        <p:nvSpPr>
          <p:cNvPr id="4" name="Right Arrow 3"/>
          <p:cNvSpPr/>
          <p:nvPr/>
        </p:nvSpPr>
        <p:spPr>
          <a:xfrm flipH="1">
            <a:off x="6126480" y="5303520"/>
            <a:ext cx="744580" cy="222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flipH="1">
            <a:off x="5799909" y="5799909"/>
            <a:ext cx="1045028" cy="222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ji03 030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49801"/>
      </p:ext>
    </p:extLst>
  </p:cSld>
  <p:clrMapOvr>
    <a:masterClrMapping/>
  </p:clrMapOvr>
  <p:transition>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7" y="352697"/>
            <a:ext cx="11458738" cy="836023"/>
          </a:xfrm>
        </p:spPr>
        <p:txBody>
          <a:bodyPr>
            <a:normAutofit fontScale="90000"/>
          </a:bodyPr>
          <a:lstStyle/>
          <a:p>
            <a:pPr algn="r" rtl="1"/>
            <a:r>
              <a:rPr lang="en-US" b="1" dirty="0" smtClean="0">
                <a:solidFill>
                  <a:schemeClr val="tx1"/>
                </a:solidFill>
                <a:latin typeface="Times New Roman" panose="02020603050405020304" pitchFamily="18" charset="0"/>
                <a:cs typeface="Times New Roman" panose="02020603050405020304" pitchFamily="18" charset="0"/>
              </a:rPr>
              <a:t/>
            </a:r>
            <a:br>
              <a:rPr lang="en-US" b="1" dirty="0" smtClean="0">
                <a:solidFill>
                  <a:schemeClr val="tx1"/>
                </a:solidFill>
                <a:latin typeface="Times New Roman" panose="02020603050405020304" pitchFamily="18" charset="0"/>
                <a:cs typeface="Times New Roman" panose="02020603050405020304" pitchFamily="18" charset="0"/>
              </a:rPr>
            </a:br>
            <a:r>
              <a:rPr lang="en-US" b="1" dirty="0" smtClean="0">
                <a:solidFill>
                  <a:schemeClr val="tx1"/>
                </a:solidFill>
                <a:latin typeface="Times New Roman" panose="02020603050405020304" pitchFamily="18" charset="0"/>
                <a:cs typeface="Times New Roman" panose="02020603050405020304" pitchFamily="18" charset="0"/>
              </a:rPr>
              <a:t/>
            </a:r>
            <a:br>
              <a:rPr lang="en-US" b="1" dirty="0" smtClean="0">
                <a:solidFill>
                  <a:schemeClr val="tx1"/>
                </a:solidFill>
                <a:latin typeface="Times New Roman" panose="02020603050405020304" pitchFamily="18" charset="0"/>
                <a:cs typeface="Times New Roman" panose="02020603050405020304" pitchFamily="18" charset="0"/>
              </a:rPr>
            </a:br>
            <a:r>
              <a:rPr lang="en-US" b="1" dirty="0" smtClean="0">
                <a:solidFill>
                  <a:schemeClr val="tx1"/>
                </a:solidFill>
                <a:latin typeface="Times New Roman" panose="02020603050405020304" pitchFamily="18" charset="0"/>
                <a:cs typeface="Times New Roman" panose="02020603050405020304" pitchFamily="18" charset="0"/>
              </a:rPr>
              <a:t/>
            </a:r>
            <a:br>
              <a:rPr lang="en-US" b="1" dirty="0" smtClean="0">
                <a:solidFill>
                  <a:schemeClr val="tx1"/>
                </a:solidFill>
                <a:latin typeface="Times New Roman" panose="02020603050405020304" pitchFamily="18" charset="0"/>
                <a:cs typeface="Times New Roman" panose="02020603050405020304" pitchFamily="18" charset="0"/>
              </a:rPr>
            </a:br>
            <a:r>
              <a:rPr lang="en-US" b="1" dirty="0" smtClean="0">
                <a:solidFill>
                  <a:schemeClr val="tx1"/>
                </a:solidFill>
                <a:latin typeface="Times New Roman" panose="02020603050405020304" pitchFamily="18" charset="0"/>
                <a:cs typeface="Times New Roman" panose="02020603050405020304" pitchFamily="18" charset="0"/>
              </a:rPr>
              <a:t>IRN-EVM-SOP-E8-02</a:t>
            </a:r>
            <a:r>
              <a:rPr lang="ar-SA" b="1" dirty="0" smtClean="0">
                <a:solidFill>
                  <a:schemeClr val="tx1"/>
                </a:solidFill>
              </a:rPr>
              <a:t>: </a:t>
            </a:r>
            <a:r>
              <a:rPr lang="fa-IR" b="1" dirty="0" smtClean="0">
                <a:solidFill>
                  <a:schemeClr val="tx1"/>
                </a:solidFill>
              </a:rPr>
              <a:t/>
            </a:r>
            <a:br>
              <a:rPr lang="fa-IR" b="1" dirty="0" smtClean="0">
                <a:solidFill>
                  <a:schemeClr val="tx1"/>
                </a:solidFill>
              </a:rPr>
            </a:br>
            <a:r>
              <a:rPr lang="fa-IR" b="1" dirty="0" smtClean="0">
                <a:solidFill>
                  <a:schemeClr val="tx1"/>
                </a:solidFill>
                <a:cs typeface="B Nazanin" panose="00000400000000000000" pitchFamily="2" charset="-78"/>
              </a:rPr>
              <a:t>استفاده از شاخص ویال واکسن </a:t>
            </a:r>
            <a:r>
              <a:rPr lang="en-US" b="1" dirty="0" smtClean="0">
                <a:solidFill>
                  <a:schemeClr val="tx1"/>
                </a:solidFill>
                <a:cs typeface="B Nazanin" panose="00000400000000000000" pitchFamily="2" charset="-78"/>
              </a:rPr>
              <a:t>(VVM)</a:t>
            </a:r>
            <a:endParaRPr lang="en-US" dirty="0">
              <a:solidFill>
                <a:schemeClr val="tx1"/>
              </a:solidFill>
            </a:endParaRPr>
          </a:p>
        </p:txBody>
      </p:sp>
      <p:sp>
        <p:nvSpPr>
          <p:cNvPr id="3" name="Content Placeholder 2"/>
          <p:cNvSpPr>
            <a:spLocks noGrp="1"/>
          </p:cNvSpPr>
          <p:nvPr>
            <p:ph sz="quarter" idx="1"/>
          </p:nvPr>
        </p:nvSpPr>
        <p:spPr>
          <a:xfrm>
            <a:off x="402335" y="1527048"/>
            <a:ext cx="11354235" cy="4899878"/>
          </a:xfrm>
        </p:spPr>
        <p:txBody>
          <a:bodyPr>
            <a:normAutofit fontScale="70000" lnSpcReduction="20000"/>
          </a:bodyPr>
          <a:lstStyle/>
          <a:p>
            <a:pPr algn="just" rtl="1">
              <a:lnSpc>
                <a:spcPct val="220000"/>
              </a:lnSpc>
              <a:buClr>
                <a:srgbClr val="FF0000"/>
              </a:buClr>
              <a:buSzPct val="90000"/>
              <a:buFont typeface="Wingdings" pitchFamily="2" charset="2"/>
              <a:buChar char="Ø"/>
            </a:pPr>
            <a:r>
              <a:rPr lang="fa-IR" sz="2800" b="1" dirty="0" smtClean="0">
                <a:cs typeface="B Mitra" pitchFamily="2" charset="-78"/>
              </a:rPr>
              <a:t>شاخص ویال واکسن چیست؟</a:t>
            </a:r>
          </a:p>
          <a:p>
            <a:pPr algn="just" rtl="1">
              <a:lnSpc>
                <a:spcPct val="220000"/>
              </a:lnSpc>
              <a:buClr>
                <a:srgbClr val="FF0000"/>
              </a:buClr>
              <a:buSzPct val="90000"/>
              <a:buFont typeface="Wingdings" pitchFamily="2" charset="2"/>
              <a:buChar char="Ø"/>
            </a:pPr>
            <a:r>
              <a:rPr lang="fa-IR" sz="2800" b="1" dirty="0" smtClean="0">
                <a:cs typeface="B Mitra" pitchFamily="2" charset="-78"/>
              </a:rPr>
              <a:t>شاخص ویال واکسن یک برچسب حساس به حرارت است که روی ویال نصب می شود تا به صورت تجمعی میزان مواجهه با حرارت را نشان دهد.</a:t>
            </a:r>
          </a:p>
          <a:p>
            <a:pPr algn="just" rtl="1">
              <a:lnSpc>
                <a:spcPct val="220000"/>
              </a:lnSpc>
              <a:buClr>
                <a:srgbClr val="FF0000"/>
              </a:buClr>
              <a:buSzPct val="90000"/>
              <a:buFont typeface="Wingdings" pitchFamily="2" charset="2"/>
              <a:buChar char="Ø"/>
            </a:pPr>
            <a:r>
              <a:rPr lang="fa-IR" sz="2800" b="1" dirty="0" smtClean="0">
                <a:cs typeface="B Mitra" pitchFamily="2" charset="-78"/>
              </a:rPr>
              <a:t>کارکنان زنجیره سرما وواکسیناتورها که وظیفه نگهداری وحمل ونقل واستفاده ازواکسن را عهده دارند باید نحوه خواندن وتفسیر تغییر رنگ شاخص ویال واکسن(</a:t>
            </a:r>
            <a:r>
              <a:rPr lang="en-US" sz="2800" b="1" dirty="0" smtClean="0">
                <a:cs typeface="B Mitra" pitchFamily="2" charset="-78"/>
              </a:rPr>
              <a:t>VVM</a:t>
            </a:r>
            <a:r>
              <a:rPr lang="fa-IR" sz="2800" b="1" dirty="0" smtClean="0">
                <a:cs typeface="B Mitra" pitchFamily="2" charset="-78"/>
              </a:rPr>
              <a:t>) واقدامات متناسب با تغییر رنگ آن را بلد باشند.</a:t>
            </a:r>
          </a:p>
          <a:p>
            <a:pPr algn="just" rtl="1">
              <a:lnSpc>
                <a:spcPct val="220000"/>
              </a:lnSpc>
              <a:buClr>
                <a:srgbClr val="FF0000"/>
              </a:buClr>
              <a:buSzPct val="90000"/>
              <a:buFont typeface="Wingdings" pitchFamily="2" charset="2"/>
              <a:buChar char="Ø"/>
            </a:pPr>
            <a:r>
              <a:rPr lang="fa-IR" sz="2800" b="1" dirty="0" smtClean="0">
                <a:cs typeface="B Mitra" pitchFamily="2" charset="-78"/>
              </a:rPr>
              <a:t>ترکیب اثرات حرارت وزمان سبب تیره شدن تدریجی مربع داخل دایره به صورت غیر قابل برگشت می شود. هرچه حرارت کمتر باش این تیره ترشدن دیرتر رخ می دهد وهرچه حرارت بیشتر شود این فرآیند سریعتر رخ می دهد.</a:t>
            </a:r>
          </a:p>
          <a:p>
            <a:pPr algn="just" rtl="1">
              <a:lnSpc>
                <a:spcPct val="220000"/>
              </a:lnSpc>
              <a:buClr>
                <a:srgbClr val="FF0000"/>
              </a:buClr>
              <a:buSzPct val="90000"/>
              <a:buFont typeface="Wingdings" pitchFamily="2" charset="2"/>
              <a:buChar char="Ø"/>
            </a:pPr>
            <a:r>
              <a:rPr lang="fa-IR" sz="2800" b="1" dirty="0" smtClean="0">
                <a:cs typeface="B Mitra" pitchFamily="2" charset="-78"/>
              </a:rPr>
              <a:t>بسیاری از واکسن های مایع دراثر یخ زدن آسیب می بینند وشاخص ویال واکسن هیچ اطلاعاتی دراین زمینه نمی دهد.</a:t>
            </a:r>
          </a:p>
          <a:p>
            <a:endParaRPr lang="en-US" dirty="0"/>
          </a:p>
        </p:txBody>
      </p:sp>
    </p:spTree>
  </p:cSld>
  <p:clrMapOvr>
    <a:masterClrMapping/>
  </p:clrMapOvr>
  <p:transition>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1129937"/>
          </a:xfrm>
        </p:spPr>
        <p:txBody>
          <a:bodyPr>
            <a:normAutofit/>
          </a:bodyPr>
          <a:lstStyle/>
          <a:p>
            <a:pPr algn="r" rtl="1"/>
            <a:r>
              <a:rPr lang="en-US" b="1" dirty="0" smtClean="0">
                <a:solidFill>
                  <a:schemeClr val="tx1"/>
                </a:solidFill>
                <a:latin typeface="Times New Roman" panose="02020603050405020304" pitchFamily="18" charset="0"/>
                <a:cs typeface="Times New Roman" panose="02020603050405020304" pitchFamily="18" charset="0"/>
              </a:rPr>
              <a:t>E9</a:t>
            </a:r>
            <a:r>
              <a:rPr lang="fa-IR" b="1" dirty="0" smtClean="0">
                <a:solidFill>
                  <a:schemeClr val="tx1"/>
                </a:solidFill>
                <a:latin typeface="Times New Roman" panose="02020603050405020304" pitchFamily="18" charset="0"/>
                <a:cs typeface="Times New Roman" panose="02020603050405020304" pitchFamily="18" charset="0"/>
              </a:rPr>
              <a:t>: </a:t>
            </a:r>
            <a:r>
              <a:rPr lang="fa-IR" b="1" dirty="0" smtClean="0">
                <a:solidFill>
                  <a:schemeClr val="tx1"/>
                </a:solidFill>
                <a:cs typeface="B Titr" panose="00000700000000000000" pitchFamily="2" charset="-78"/>
              </a:rPr>
              <a:t>فعالیت های سیستم های اطلاعاتی و مدیریت حمایتی</a:t>
            </a:r>
            <a:r>
              <a:rPr lang="fa-IR" b="1" dirty="0" smtClean="0">
                <a:solidFill>
                  <a:srgbClr val="FF0000"/>
                </a:solidFill>
                <a:cs typeface="B Titr" panose="00000700000000000000" pitchFamily="2" charset="-78"/>
              </a:rPr>
              <a:t/>
            </a:r>
            <a:br>
              <a:rPr lang="fa-IR" b="1" dirty="0" smtClean="0">
                <a:solidFill>
                  <a:srgbClr val="FF0000"/>
                </a:solidFill>
                <a:cs typeface="B Titr" panose="00000700000000000000" pitchFamily="2" charset="-78"/>
              </a:rPr>
            </a:br>
            <a:endParaRPr lang="en-US" dirty="0"/>
          </a:p>
        </p:txBody>
      </p:sp>
      <p:sp>
        <p:nvSpPr>
          <p:cNvPr id="3" name="Content Placeholder 2"/>
          <p:cNvSpPr>
            <a:spLocks noGrp="1"/>
          </p:cNvSpPr>
          <p:nvPr>
            <p:ph sz="quarter" idx="1"/>
          </p:nvPr>
        </p:nvSpPr>
        <p:spPr>
          <a:xfrm>
            <a:off x="402336" y="1410789"/>
            <a:ext cx="11367298" cy="4688259"/>
          </a:xfrm>
        </p:spPr>
        <p:txBody>
          <a:bodyPr/>
          <a:lstStyle/>
          <a:p>
            <a:pPr algn="r" rtl="1"/>
            <a:r>
              <a:rPr lang="en-US" sz="2800" b="1" dirty="0" smtClean="0">
                <a:latin typeface="Times New Roman" panose="02020603050405020304" pitchFamily="18" charset="0"/>
                <a:cs typeface="Times New Roman" panose="02020603050405020304" pitchFamily="18" charset="0"/>
              </a:rPr>
              <a:t>IRN-EVM-SOP-E9-01</a:t>
            </a:r>
            <a:r>
              <a:rPr lang="ar-SA" sz="2800" b="1" dirty="0" smtClean="0">
                <a:latin typeface="Times New Roman" panose="02020603050405020304" pitchFamily="18" charset="0"/>
                <a:cs typeface="Times New Roman" panose="02020603050405020304" pitchFamily="18" charset="0"/>
              </a:rPr>
              <a:t>:</a:t>
            </a:r>
            <a:endParaRPr lang="fa-IR" sz="2800" b="1" dirty="0" smtClean="0">
              <a:latin typeface="Times New Roman" panose="02020603050405020304" pitchFamily="18" charset="0"/>
              <a:cs typeface="Times New Roman" panose="02020603050405020304" pitchFamily="18" charset="0"/>
            </a:endParaRPr>
          </a:p>
          <a:p>
            <a:pPr marL="0" indent="0" algn="ctr" rtl="1">
              <a:buNone/>
            </a:pPr>
            <a:r>
              <a:rPr lang="ar-SA" sz="2800" b="1" dirty="0" smtClean="0"/>
              <a:t> </a:t>
            </a:r>
            <a:r>
              <a:rPr lang="fa-IR" sz="2800" b="1" dirty="0" smtClean="0">
                <a:cs typeface="B Nazanin" panose="00000400000000000000" pitchFamily="2" charset="-78"/>
              </a:rPr>
              <a:t>چگونه فرآیند اجرائی استاندارد را تدوین و بازنگری کنیم</a:t>
            </a:r>
          </a:p>
          <a:p>
            <a:pPr marL="0" indent="0" algn="ctr" rtl="1">
              <a:buNone/>
            </a:pPr>
            <a:endParaRPr lang="en-US" sz="2800" b="1" dirty="0" smtClean="0">
              <a:cs typeface="B Nazanin" panose="00000400000000000000" pitchFamily="2" charset="-78"/>
            </a:endParaRPr>
          </a:p>
          <a:p>
            <a:pPr algn="r" rtl="1"/>
            <a:r>
              <a:rPr lang="en-US" sz="2800" b="1" dirty="0" smtClean="0">
                <a:latin typeface="Times New Roman" panose="02020603050405020304" pitchFamily="18" charset="0"/>
                <a:cs typeface="Times New Roman" panose="02020603050405020304" pitchFamily="18" charset="0"/>
              </a:rPr>
              <a:t>IRN-EVM-SOP-E9-02</a:t>
            </a:r>
            <a:r>
              <a:rPr lang="ar-SA" sz="2800" b="1" dirty="0" smtClean="0">
                <a:latin typeface="Times New Roman" panose="02020603050405020304" pitchFamily="18" charset="0"/>
                <a:cs typeface="Times New Roman" panose="02020603050405020304" pitchFamily="18" charset="0"/>
              </a:rPr>
              <a:t>: </a:t>
            </a:r>
            <a:endParaRPr lang="fa-IR" sz="2800" b="1" dirty="0" smtClean="0">
              <a:latin typeface="Times New Roman" panose="02020603050405020304" pitchFamily="18" charset="0"/>
              <a:cs typeface="Times New Roman" panose="02020603050405020304" pitchFamily="18" charset="0"/>
            </a:endParaRPr>
          </a:p>
          <a:p>
            <a:pPr marL="0" indent="0" algn="ctr" rtl="1">
              <a:buNone/>
            </a:pPr>
            <a:r>
              <a:rPr lang="fa-IR" sz="2800" b="1" dirty="0" smtClean="0">
                <a:cs typeface="B Nazanin" panose="00000400000000000000" pitchFamily="2" charset="-78"/>
              </a:rPr>
              <a:t>چگونه فرآیند اجرائی استاندارد را مدیریت و توزیع کنیم</a:t>
            </a:r>
            <a:endParaRPr lang="fa-IR" sz="2800" b="1" dirty="0" smtClean="0"/>
          </a:p>
          <a:p>
            <a:endParaRPr lang="en-US" dirty="0" smtClean="0"/>
          </a:p>
          <a:p>
            <a:pPr>
              <a:buNone/>
            </a:pPr>
            <a:endParaRPr lang="en-US" dirty="0"/>
          </a:p>
        </p:txBody>
      </p:sp>
    </p:spTree>
  </p:cSld>
  <p:clrMapOvr>
    <a:masterClrMapping/>
  </p:clrMapOvr>
  <p:transition>
    <p:plu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C:\Users\admin\Desktop\Iran EVM 2014\Photos\DSC_0191.JPG"/>
          <p:cNvPicPr>
            <a:picLocks noChangeAspect="1" noChangeArrowheads="1"/>
          </p:cNvPicPr>
          <p:nvPr/>
        </p:nvPicPr>
        <p:blipFill>
          <a:blip r:embed="rId2"/>
          <a:srcRect/>
          <a:stretch>
            <a:fillRect/>
          </a:stretch>
        </p:blipFill>
        <p:spPr bwMode="auto">
          <a:xfrm>
            <a:off x="7920567" y="260351"/>
            <a:ext cx="3937000" cy="3097213"/>
          </a:xfrm>
          <a:prstGeom prst="rect">
            <a:avLst/>
          </a:prstGeom>
          <a:noFill/>
          <a:ln w="9525">
            <a:noFill/>
            <a:miter lim="800000"/>
            <a:headEnd/>
            <a:tailEnd/>
          </a:ln>
        </p:spPr>
      </p:pic>
      <p:pic>
        <p:nvPicPr>
          <p:cNvPr id="36867" name="Picture 8" descr="C:\Users\admin\Desktop\Iran EVM 2014\Photos\DSC_0221.JPG"/>
          <p:cNvPicPr>
            <a:picLocks noChangeAspect="1" noChangeArrowheads="1"/>
          </p:cNvPicPr>
          <p:nvPr/>
        </p:nvPicPr>
        <p:blipFill>
          <a:blip r:embed="rId3"/>
          <a:srcRect/>
          <a:stretch>
            <a:fillRect/>
          </a:stretch>
        </p:blipFill>
        <p:spPr bwMode="auto">
          <a:xfrm>
            <a:off x="7920567" y="3644901"/>
            <a:ext cx="4127500" cy="3097213"/>
          </a:xfrm>
          <a:prstGeom prst="rect">
            <a:avLst/>
          </a:prstGeom>
          <a:noFill/>
          <a:ln w="9525">
            <a:noFill/>
            <a:miter lim="800000"/>
            <a:headEnd/>
            <a:tailEnd/>
          </a:ln>
        </p:spPr>
      </p:pic>
      <p:pic>
        <p:nvPicPr>
          <p:cNvPr id="36868" name="Picture 9" descr="C:\Users\admin\Desktop\Iran EVM 2014\Photos\IMG_20141021_102331.jpg"/>
          <p:cNvPicPr>
            <a:picLocks noChangeAspect="1" noChangeArrowheads="1"/>
          </p:cNvPicPr>
          <p:nvPr/>
        </p:nvPicPr>
        <p:blipFill>
          <a:blip r:embed="rId4"/>
          <a:srcRect/>
          <a:stretch>
            <a:fillRect/>
          </a:stretch>
        </p:blipFill>
        <p:spPr bwMode="auto">
          <a:xfrm>
            <a:off x="334434" y="260351"/>
            <a:ext cx="3841751" cy="3097213"/>
          </a:xfrm>
          <a:prstGeom prst="rect">
            <a:avLst/>
          </a:prstGeom>
          <a:noFill/>
          <a:ln w="9525">
            <a:noFill/>
            <a:miter lim="800000"/>
            <a:headEnd/>
            <a:tailEnd/>
          </a:ln>
        </p:spPr>
      </p:pic>
      <p:pic>
        <p:nvPicPr>
          <p:cNvPr id="36869" name="Picture 10" descr="C:\Users\admin\Desktop\Iran EVM 2014\Photos\E6-25B (7).jpg"/>
          <p:cNvPicPr>
            <a:picLocks noChangeAspect="1" noChangeArrowheads="1"/>
          </p:cNvPicPr>
          <p:nvPr/>
        </p:nvPicPr>
        <p:blipFill>
          <a:blip r:embed="rId5"/>
          <a:srcRect/>
          <a:stretch>
            <a:fillRect/>
          </a:stretch>
        </p:blipFill>
        <p:spPr bwMode="auto">
          <a:xfrm>
            <a:off x="4368801" y="260351"/>
            <a:ext cx="3263900" cy="3097213"/>
          </a:xfrm>
          <a:prstGeom prst="rect">
            <a:avLst/>
          </a:prstGeom>
          <a:noFill/>
          <a:ln w="9525">
            <a:noFill/>
            <a:miter lim="800000"/>
            <a:headEnd/>
            <a:tailEnd/>
          </a:ln>
        </p:spPr>
      </p:pic>
      <p:pic>
        <p:nvPicPr>
          <p:cNvPr id="36870" name="Picture 11" descr="C:\Users\admin\Desktop\Iran EVM 2014\Photos\20141018_093927.jpg"/>
          <p:cNvPicPr>
            <a:picLocks noChangeAspect="1" noChangeArrowheads="1"/>
          </p:cNvPicPr>
          <p:nvPr/>
        </p:nvPicPr>
        <p:blipFill>
          <a:blip r:embed="rId6"/>
          <a:srcRect l="11032" b="6737"/>
          <a:stretch>
            <a:fillRect/>
          </a:stretch>
        </p:blipFill>
        <p:spPr bwMode="auto">
          <a:xfrm>
            <a:off x="209552" y="3429001"/>
            <a:ext cx="3966633" cy="3313113"/>
          </a:xfrm>
          <a:prstGeom prst="rect">
            <a:avLst/>
          </a:prstGeom>
          <a:noFill/>
          <a:ln w="9525">
            <a:noFill/>
            <a:miter lim="800000"/>
            <a:headEnd/>
            <a:tailEnd/>
          </a:ln>
        </p:spPr>
      </p:pic>
      <p:pic>
        <p:nvPicPr>
          <p:cNvPr id="36871" name="Picture 12" descr="C:\Users\admin\Desktop\Iran EVM 2014\Photos\20141019_094826.jpg"/>
          <p:cNvPicPr>
            <a:picLocks noChangeAspect="1" noChangeArrowheads="1"/>
          </p:cNvPicPr>
          <p:nvPr/>
        </p:nvPicPr>
        <p:blipFill>
          <a:blip r:embed="rId7"/>
          <a:srcRect/>
          <a:stretch>
            <a:fillRect/>
          </a:stretch>
        </p:blipFill>
        <p:spPr bwMode="auto">
          <a:xfrm>
            <a:off x="4368801" y="3429001"/>
            <a:ext cx="3263900" cy="3357563"/>
          </a:xfrm>
          <a:prstGeom prst="rect">
            <a:avLst/>
          </a:prstGeom>
          <a:noFill/>
          <a:ln w="9525">
            <a:noFill/>
            <a:miter lim="800000"/>
            <a:headEnd/>
            <a:tailEnd/>
          </a:ln>
        </p:spPr>
      </p:pic>
      <p:sp>
        <p:nvSpPr>
          <p:cNvPr id="14" name="Oval 13"/>
          <p:cNvSpPr/>
          <p:nvPr/>
        </p:nvSpPr>
        <p:spPr>
          <a:xfrm>
            <a:off x="8113185" y="5157788"/>
            <a:ext cx="3551767" cy="1079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Oval 14"/>
          <p:cNvSpPr/>
          <p:nvPr/>
        </p:nvSpPr>
        <p:spPr>
          <a:xfrm>
            <a:off x="9264652" y="1341439"/>
            <a:ext cx="958849" cy="719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a:xfrm rot="13225070">
            <a:off x="82551" y="3463925"/>
            <a:ext cx="2770716" cy="1885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p:cNvSpPr/>
          <p:nvPr/>
        </p:nvSpPr>
        <p:spPr>
          <a:xfrm rot="5400000">
            <a:off x="1249099" y="-135201"/>
            <a:ext cx="2078037" cy="37803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83083674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descr="F:\زنجیره سرما\۲۰۱۷۰۱۰۸_۱۳۰۳۱۷.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2922" y="1600201"/>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491424"/>
      </p:ext>
    </p:extLst>
  </p:cSld>
  <p:clrMapOvr>
    <a:masterClrMapping/>
  </p:clrMapOvr>
  <p:transition>
    <p:plu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فرایند های اجرائی استاندارد - مدیریت مؤثر واکسن  - مرکز مدیریت بیماری های واگیر</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1026" name="Picture 2"/>
          <p:cNvPicPr>
            <a:picLocks noChangeAspect="1" noChangeArrowheads="1"/>
          </p:cNvPicPr>
          <p:nvPr/>
        </p:nvPicPr>
        <p:blipFill>
          <a:blip r:embed="rId2"/>
          <a:srcRect/>
          <a:stretch>
            <a:fillRect/>
          </a:stretch>
        </p:blipFill>
        <p:spPr bwMode="auto">
          <a:xfrm>
            <a:off x="26128" y="13063"/>
            <a:ext cx="11957253" cy="6803481"/>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83326" y="561703"/>
            <a:ext cx="10859892" cy="3502298"/>
          </a:xfrm>
        </p:spPr>
        <p:txBody>
          <a:bodyPr/>
          <a:lstStyle/>
          <a:p>
            <a:pPr algn="l" rtl="1" eaLnBrk="1" hangingPunct="1"/>
            <a:r>
              <a:rPr lang="fa-IR" sz="2400" b="1" dirty="0" smtClean="0"/>
              <a:t>= میزان مصرفی واکسن    </a:t>
            </a:r>
            <a:br>
              <a:rPr lang="fa-IR" sz="2400" b="1" dirty="0" smtClean="0"/>
            </a:br>
            <a:r>
              <a:rPr lang="fa-IR" sz="2400" b="1" dirty="0" smtClean="0"/>
              <a:t/>
            </a:r>
            <a:br>
              <a:rPr lang="fa-IR" sz="2400" b="1" dirty="0" smtClean="0"/>
            </a:br>
            <a:r>
              <a:rPr lang="fa-IR" sz="2400" b="1" dirty="0" smtClean="0"/>
              <a:t/>
            </a:r>
            <a:br>
              <a:rPr lang="fa-IR" sz="2400" b="1" dirty="0" smtClean="0"/>
            </a:br>
            <a:r>
              <a:rPr lang="fa-IR" sz="2400" b="1" dirty="0" smtClean="0"/>
              <a:t/>
            </a:r>
            <a:br>
              <a:rPr lang="fa-IR" sz="2400" b="1" dirty="0" smtClean="0"/>
            </a:br>
            <a:r>
              <a:rPr lang="fa-IR" sz="2400" b="1" dirty="0" smtClean="0"/>
              <a:t>                        </a:t>
            </a:r>
            <a:endParaRPr lang="en-US" dirty="0" smtClean="0"/>
          </a:p>
        </p:txBody>
      </p:sp>
      <p:sp>
        <p:nvSpPr>
          <p:cNvPr id="5125" name="Text Box 5"/>
          <p:cNvSpPr txBox="1">
            <a:spLocks noChangeArrowheads="1"/>
          </p:cNvSpPr>
          <p:nvPr/>
        </p:nvSpPr>
        <p:spPr bwMode="auto">
          <a:xfrm>
            <a:off x="7116434" y="2148840"/>
            <a:ext cx="2159000" cy="461665"/>
          </a:xfrm>
          <a:prstGeom prst="rect">
            <a:avLst/>
          </a:prstGeom>
          <a:noFill/>
          <a:ln w="9525">
            <a:noFill/>
            <a:miter lim="800000"/>
            <a:headEnd/>
            <a:tailEnd/>
          </a:ln>
        </p:spPr>
        <p:txBody>
          <a:bodyPr wrap="square">
            <a:spAutoFit/>
          </a:bodyPr>
          <a:lstStyle/>
          <a:p>
            <a:r>
              <a:rPr lang="fa-IR" sz="2000" b="1" dirty="0"/>
              <a:t>موجودی </a:t>
            </a:r>
            <a:r>
              <a:rPr lang="fa-IR" sz="2400" b="1" dirty="0" smtClean="0"/>
              <a:t>فعلی</a:t>
            </a:r>
            <a:endParaRPr lang="en-US" sz="2000" b="1" dirty="0"/>
          </a:p>
        </p:txBody>
      </p:sp>
      <p:sp>
        <p:nvSpPr>
          <p:cNvPr id="6152" name="Text Box 8"/>
          <p:cNvSpPr txBox="1">
            <a:spLocks noChangeArrowheads="1"/>
          </p:cNvSpPr>
          <p:nvPr/>
        </p:nvSpPr>
        <p:spPr bwMode="auto">
          <a:xfrm>
            <a:off x="2069852" y="4861205"/>
            <a:ext cx="3071284" cy="519112"/>
          </a:xfrm>
          <a:prstGeom prst="rect">
            <a:avLst/>
          </a:prstGeom>
          <a:noFill/>
          <a:ln w="9525">
            <a:noFill/>
            <a:miter lim="800000"/>
            <a:headEnd/>
            <a:tailEnd/>
          </a:ln>
        </p:spPr>
        <p:txBody>
          <a:bodyPr>
            <a:spAutoFit/>
          </a:bodyPr>
          <a:lstStyle/>
          <a:p>
            <a:pPr algn="l">
              <a:spcBef>
                <a:spcPct val="50000"/>
              </a:spcBef>
            </a:pPr>
            <a:r>
              <a:rPr lang="fa-IR" sz="2800" b="1" dirty="0">
                <a:solidFill>
                  <a:srgbClr val="990033"/>
                </a:solidFill>
              </a:rPr>
              <a:t>=   فاکتور پرت</a:t>
            </a:r>
            <a:endParaRPr lang="en-US" sz="2800" b="1" dirty="0">
              <a:solidFill>
                <a:srgbClr val="990033"/>
              </a:solidFill>
            </a:endParaRPr>
          </a:p>
        </p:txBody>
      </p:sp>
      <p:sp>
        <p:nvSpPr>
          <p:cNvPr id="6153" name="Line 9"/>
          <p:cNvSpPr>
            <a:spLocks noChangeShapeType="1"/>
          </p:cNvSpPr>
          <p:nvPr/>
        </p:nvSpPr>
        <p:spPr bwMode="auto">
          <a:xfrm>
            <a:off x="4176185" y="5157787"/>
            <a:ext cx="4160991" cy="45719"/>
          </a:xfrm>
          <a:prstGeom prst="line">
            <a:avLst/>
          </a:prstGeom>
          <a:noFill/>
          <a:ln w="38100">
            <a:solidFill>
              <a:schemeClr val="tx1"/>
            </a:solidFill>
            <a:round/>
            <a:headEnd/>
            <a:tailEnd/>
          </a:ln>
        </p:spPr>
        <p:txBody>
          <a:bodyPr/>
          <a:lstStyle/>
          <a:p>
            <a:endParaRPr lang="en-US" dirty="0"/>
          </a:p>
        </p:txBody>
      </p:sp>
      <p:sp>
        <p:nvSpPr>
          <p:cNvPr id="6154" name="Text Box 10"/>
          <p:cNvSpPr txBox="1">
            <a:spLocks noChangeArrowheads="1"/>
          </p:cNvSpPr>
          <p:nvPr/>
        </p:nvSpPr>
        <p:spPr bwMode="auto">
          <a:xfrm>
            <a:off x="5701554" y="4666130"/>
            <a:ext cx="461322" cy="400110"/>
          </a:xfrm>
          <a:prstGeom prst="rect">
            <a:avLst/>
          </a:prstGeom>
          <a:noFill/>
          <a:ln w="9525">
            <a:noFill/>
            <a:miter lim="800000"/>
            <a:headEnd/>
            <a:tailEnd/>
          </a:ln>
        </p:spPr>
        <p:txBody>
          <a:bodyPr wrap="square">
            <a:spAutoFit/>
          </a:bodyPr>
          <a:lstStyle/>
          <a:p>
            <a:r>
              <a:rPr lang="fa-IR" sz="2000" b="1" dirty="0" smtClean="0"/>
              <a:t>1</a:t>
            </a:r>
            <a:endParaRPr lang="en-US" sz="2000" b="1" dirty="0"/>
          </a:p>
        </p:txBody>
      </p:sp>
      <p:sp>
        <p:nvSpPr>
          <p:cNvPr id="6155" name="Text Box 11"/>
          <p:cNvSpPr txBox="1">
            <a:spLocks noChangeArrowheads="1"/>
          </p:cNvSpPr>
          <p:nvPr/>
        </p:nvSpPr>
        <p:spPr bwMode="auto">
          <a:xfrm>
            <a:off x="4437529" y="5298141"/>
            <a:ext cx="747263" cy="402633"/>
          </a:xfrm>
          <a:prstGeom prst="rect">
            <a:avLst/>
          </a:prstGeom>
          <a:noFill/>
          <a:ln w="9525">
            <a:noFill/>
            <a:miter lim="800000"/>
            <a:headEnd/>
            <a:tailEnd/>
          </a:ln>
        </p:spPr>
        <p:txBody>
          <a:bodyPr wrap="square">
            <a:spAutoFit/>
          </a:bodyPr>
          <a:lstStyle/>
          <a:p>
            <a:r>
              <a:rPr lang="fa-IR" sz="2000" b="1" dirty="0" smtClean="0"/>
              <a:t>1</a:t>
            </a:r>
            <a:r>
              <a:rPr lang="en-US" sz="2000" b="1" dirty="0" smtClean="0"/>
              <a:t> </a:t>
            </a:r>
            <a:r>
              <a:rPr lang="en-US" sz="2000" b="1" dirty="0"/>
              <a:t>– </a:t>
            </a:r>
          </a:p>
        </p:txBody>
      </p:sp>
      <p:sp>
        <p:nvSpPr>
          <p:cNvPr id="5132" name="Rectangle 12"/>
          <p:cNvSpPr>
            <a:spLocks noChangeArrowheads="1"/>
          </p:cNvSpPr>
          <p:nvPr/>
        </p:nvSpPr>
        <p:spPr bwMode="auto">
          <a:xfrm>
            <a:off x="3114489" y="2125103"/>
            <a:ext cx="4104009" cy="492443"/>
          </a:xfrm>
          <a:prstGeom prst="rect">
            <a:avLst/>
          </a:prstGeom>
          <a:noFill/>
          <a:ln w="9525">
            <a:noFill/>
            <a:miter lim="800000"/>
            <a:headEnd/>
            <a:tailEnd/>
          </a:ln>
        </p:spPr>
        <p:txBody>
          <a:bodyPr wrap="none">
            <a:spAutoFit/>
          </a:bodyPr>
          <a:lstStyle/>
          <a:p>
            <a:r>
              <a:rPr lang="fa-IR" sz="2600" b="1" dirty="0" smtClean="0"/>
              <a:t>- </a:t>
            </a:r>
            <a:r>
              <a:rPr lang="fa-IR" sz="2400" b="1" dirty="0" smtClean="0"/>
              <a:t>(</a:t>
            </a:r>
            <a:r>
              <a:rPr lang="fa-IR" sz="2400" b="1" dirty="0"/>
              <a:t>موجودی اولیه + مقدار </a:t>
            </a:r>
            <a:r>
              <a:rPr lang="fa-IR" sz="2400" b="1" dirty="0" smtClean="0"/>
              <a:t>دریافت شده </a:t>
            </a:r>
            <a:endParaRPr lang="en-US" sz="2400" b="1" dirty="0"/>
          </a:p>
        </p:txBody>
      </p:sp>
      <p:sp>
        <p:nvSpPr>
          <p:cNvPr id="5133" name="Rectangle 13"/>
          <p:cNvSpPr>
            <a:spLocks noChangeArrowheads="1"/>
          </p:cNvSpPr>
          <p:nvPr/>
        </p:nvSpPr>
        <p:spPr bwMode="auto">
          <a:xfrm>
            <a:off x="2309566" y="3365579"/>
            <a:ext cx="1473480" cy="461665"/>
          </a:xfrm>
          <a:prstGeom prst="rect">
            <a:avLst/>
          </a:prstGeom>
          <a:noFill/>
          <a:ln w="9525">
            <a:noFill/>
            <a:miter lim="800000"/>
            <a:headEnd/>
            <a:tailEnd/>
          </a:ln>
        </p:spPr>
        <p:txBody>
          <a:bodyPr wrap="none">
            <a:spAutoFit/>
          </a:bodyPr>
          <a:lstStyle/>
          <a:p>
            <a:r>
              <a:rPr lang="fa-IR" sz="2400" b="1" dirty="0" smtClean="0"/>
              <a:t>میزان پرت</a:t>
            </a:r>
            <a:r>
              <a:rPr lang="en-US" sz="2400" b="1" dirty="0" smtClean="0"/>
              <a:t>=</a:t>
            </a:r>
            <a:endParaRPr lang="en-US" sz="2400" b="1" dirty="0"/>
          </a:p>
        </p:txBody>
      </p:sp>
      <p:sp>
        <p:nvSpPr>
          <p:cNvPr id="5134" name="Rectangle 14"/>
          <p:cNvSpPr>
            <a:spLocks noChangeArrowheads="1"/>
          </p:cNvSpPr>
          <p:nvPr/>
        </p:nvSpPr>
        <p:spPr bwMode="auto">
          <a:xfrm>
            <a:off x="5340814" y="3792072"/>
            <a:ext cx="3345788" cy="461665"/>
          </a:xfrm>
          <a:prstGeom prst="rect">
            <a:avLst/>
          </a:prstGeom>
          <a:noFill/>
          <a:ln w="9525">
            <a:noFill/>
            <a:miter lim="800000"/>
            <a:headEnd/>
            <a:tailEnd/>
          </a:ln>
        </p:spPr>
        <p:txBody>
          <a:bodyPr wrap="square">
            <a:spAutoFit/>
          </a:bodyPr>
          <a:lstStyle/>
          <a:p>
            <a:r>
              <a:rPr lang="en-US" sz="2400" b="1" dirty="0" smtClean="0">
                <a:solidFill>
                  <a:schemeClr val="tx2"/>
                </a:solidFill>
              </a:rPr>
              <a:t> </a:t>
            </a:r>
            <a:r>
              <a:rPr lang="fa-IR" sz="2400" b="1" dirty="0" smtClean="0">
                <a:solidFill>
                  <a:schemeClr val="tx2"/>
                </a:solidFill>
              </a:rPr>
              <a:t>میزان </a:t>
            </a:r>
            <a:r>
              <a:rPr lang="fa-IR" sz="2400" b="1" dirty="0">
                <a:solidFill>
                  <a:schemeClr val="tx2"/>
                </a:solidFill>
              </a:rPr>
              <a:t>مصرفی واکسن</a:t>
            </a:r>
            <a:endParaRPr lang="en-US" sz="2400" b="1" dirty="0">
              <a:solidFill>
                <a:schemeClr val="tx2"/>
              </a:solidFill>
            </a:endParaRPr>
          </a:p>
        </p:txBody>
      </p:sp>
      <p:sp>
        <p:nvSpPr>
          <p:cNvPr id="5135" name="Rectangle 15"/>
          <p:cNvSpPr>
            <a:spLocks noChangeArrowheads="1"/>
          </p:cNvSpPr>
          <p:nvPr/>
        </p:nvSpPr>
        <p:spPr bwMode="auto">
          <a:xfrm>
            <a:off x="5064189" y="5287216"/>
            <a:ext cx="3036409" cy="461665"/>
          </a:xfrm>
          <a:prstGeom prst="rect">
            <a:avLst/>
          </a:prstGeom>
          <a:noFill/>
          <a:ln w="9525">
            <a:noFill/>
            <a:miter lim="800000"/>
            <a:headEnd/>
            <a:tailEnd/>
          </a:ln>
        </p:spPr>
        <p:txBody>
          <a:bodyPr wrap="none">
            <a:spAutoFit/>
          </a:bodyPr>
          <a:lstStyle/>
          <a:p>
            <a:r>
              <a:rPr lang="fa-IR" sz="2400" b="1" dirty="0"/>
              <a:t>میزان پرت </a:t>
            </a:r>
            <a:r>
              <a:rPr lang="fa-IR" sz="2400" b="1" dirty="0" smtClean="0"/>
              <a:t>واکسن(اعشاری)</a:t>
            </a:r>
            <a:endParaRPr lang="en-US" sz="2400" b="1" dirty="0"/>
          </a:p>
        </p:txBody>
      </p:sp>
      <p:sp>
        <p:nvSpPr>
          <p:cNvPr id="16" name="Line 9"/>
          <p:cNvSpPr>
            <a:spLocks noChangeShapeType="1"/>
          </p:cNvSpPr>
          <p:nvPr/>
        </p:nvSpPr>
        <p:spPr bwMode="auto">
          <a:xfrm>
            <a:off x="3953435" y="3615851"/>
            <a:ext cx="5580530" cy="45719"/>
          </a:xfrm>
          <a:prstGeom prst="line">
            <a:avLst/>
          </a:prstGeom>
          <a:noFill/>
          <a:ln w="38100">
            <a:solidFill>
              <a:schemeClr val="tx1"/>
            </a:solidFill>
            <a:round/>
            <a:headEnd/>
            <a:tailEnd/>
          </a:ln>
        </p:spPr>
        <p:txBody>
          <a:bodyPr/>
          <a:lstStyle/>
          <a:p>
            <a:endParaRPr lang="en-US" dirty="0"/>
          </a:p>
        </p:txBody>
      </p:sp>
      <p:sp>
        <p:nvSpPr>
          <p:cNvPr id="18" name="TextBox 17"/>
          <p:cNvSpPr txBox="1"/>
          <p:nvPr/>
        </p:nvSpPr>
        <p:spPr>
          <a:xfrm>
            <a:off x="4249270" y="3065930"/>
            <a:ext cx="5311069" cy="523220"/>
          </a:xfrm>
          <a:prstGeom prst="rect">
            <a:avLst/>
          </a:prstGeom>
          <a:noFill/>
        </p:spPr>
        <p:txBody>
          <a:bodyPr wrap="none" rtlCol="0">
            <a:spAutoFit/>
          </a:bodyPr>
          <a:lstStyle/>
          <a:p>
            <a:r>
              <a:rPr lang="fa-IR" sz="2400" b="1" dirty="0" smtClean="0">
                <a:solidFill>
                  <a:schemeClr val="tx2"/>
                </a:solidFill>
              </a:rPr>
              <a:t> تعداد کودکان واکسینه شده </a:t>
            </a:r>
            <a:r>
              <a:rPr lang="fa-IR" sz="2800" b="1" dirty="0" smtClean="0">
                <a:solidFill>
                  <a:schemeClr val="tx2"/>
                </a:solidFill>
              </a:rPr>
              <a:t>-</a:t>
            </a:r>
            <a:r>
              <a:rPr lang="fa-IR" sz="2400" b="1" dirty="0" smtClean="0">
                <a:solidFill>
                  <a:schemeClr val="tx2"/>
                </a:solidFill>
              </a:rPr>
              <a:t> میزان مصرفی واکسن</a:t>
            </a:r>
            <a:endParaRPr lang="en-US" sz="2400" b="1" dirty="0" smtClean="0">
              <a:solidFill>
                <a:schemeClr val="tx2"/>
              </a:solidFill>
            </a:endParaRPr>
          </a:p>
        </p:txBody>
      </p:sp>
      <p:sp>
        <p:nvSpPr>
          <p:cNvPr id="19" name="TextBox 18"/>
          <p:cNvSpPr txBox="1"/>
          <p:nvPr/>
        </p:nvSpPr>
        <p:spPr>
          <a:xfrm>
            <a:off x="9614648" y="3388659"/>
            <a:ext cx="1210235" cy="523220"/>
          </a:xfrm>
          <a:prstGeom prst="rect">
            <a:avLst/>
          </a:prstGeom>
          <a:noFill/>
        </p:spPr>
        <p:txBody>
          <a:bodyPr wrap="square" rtlCol="0">
            <a:spAutoFit/>
          </a:bodyPr>
          <a:lstStyle/>
          <a:p>
            <a:r>
              <a:rPr lang="fa-IR" sz="2400" b="1" dirty="0" smtClean="0"/>
              <a:t>100 </a:t>
            </a:r>
            <a:r>
              <a:rPr lang="fa-IR" sz="2800" b="1" dirty="0" smtClean="0"/>
              <a:t>*</a:t>
            </a:r>
            <a:endParaRPr lang="en-US" sz="2800" b="1"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box(in)">
                                      <p:cBhvr>
                                        <p:cTn id="7" dur="500"/>
                                        <p:tgtEl>
                                          <p:spTgt spid="61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box(in)">
                                      <p:cBhvr>
                                        <p:cTn id="12" dur="500"/>
                                        <p:tgtEl>
                                          <p:spTgt spid="61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53"/>
                                        </p:tgtEl>
                                        <p:attrNameLst>
                                          <p:attrName>style.visibility</p:attrName>
                                        </p:attrNameLst>
                                      </p:cBhvr>
                                      <p:to>
                                        <p:strVal val="visible"/>
                                      </p:to>
                                    </p:set>
                                    <p:animEffect transition="in" filter="box(in)">
                                      <p:cBhvr>
                                        <p:cTn id="17" dur="500"/>
                                        <p:tgtEl>
                                          <p:spTgt spid="615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55"/>
                                        </p:tgtEl>
                                        <p:attrNameLst>
                                          <p:attrName>style.visibility</p:attrName>
                                        </p:attrNameLst>
                                      </p:cBhvr>
                                      <p:to>
                                        <p:strVal val="visible"/>
                                      </p:to>
                                    </p:set>
                                    <p:animEffect transition="in" filter="box(in)">
                                      <p:cBhvr>
                                        <p:cTn id="22" dur="500"/>
                                        <p:tgtEl>
                                          <p:spTgt spid="615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animBg="1"/>
      <p:bldP spid="6154" grpId="0"/>
      <p:bldP spid="6155" grpId="0"/>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02167" y="500063"/>
            <a:ext cx="11387667" cy="5929312"/>
          </a:xfrm>
        </p:spPr>
        <p:txBody>
          <a:bodyPr/>
          <a:lstStyle/>
          <a:p>
            <a:pPr algn="ctr" rtl="1"/>
            <a:r>
              <a:rPr lang="fa-IR" sz="3600" dirty="0" smtClean="0">
                <a:cs typeface="2  Titr" pitchFamily="2" charset="-78"/>
              </a:rPr>
              <a:t>درصد پرت واکسن ها</a:t>
            </a:r>
          </a:p>
          <a:p>
            <a:pPr algn="ctr" rtl="1"/>
            <a:endParaRPr lang="fa-IR" sz="3600" dirty="0" smtClean="0">
              <a:cs typeface="2  Titr" pitchFamily="2" charset="-78"/>
            </a:endParaRPr>
          </a:p>
          <a:p>
            <a:pPr algn="ctr" rtl="1"/>
            <a:r>
              <a:rPr lang="fa-IR" sz="3600" dirty="0" smtClean="0">
                <a:cs typeface="2  Titr" pitchFamily="2" charset="-78"/>
              </a:rPr>
              <a:t>ثلاث=5%                          پولیو=30%</a:t>
            </a:r>
          </a:p>
          <a:p>
            <a:pPr algn="ctr" rtl="1"/>
            <a:r>
              <a:rPr lang="en-US" sz="3600" dirty="0" smtClean="0">
                <a:cs typeface="2  Titr" pitchFamily="2" charset="-78"/>
              </a:rPr>
              <a:t>MMR</a:t>
            </a:r>
            <a:r>
              <a:rPr lang="fa-IR" sz="3600" dirty="0" smtClean="0">
                <a:cs typeface="2  Titr" pitchFamily="2" charset="-78"/>
              </a:rPr>
              <a:t>=20%                     هپاتیت=10%</a:t>
            </a:r>
          </a:p>
          <a:p>
            <a:pPr algn="ctr" rtl="1"/>
            <a:r>
              <a:rPr lang="fa-IR" sz="3600" dirty="0" smtClean="0">
                <a:cs typeface="2  Titr" pitchFamily="2" charset="-78"/>
              </a:rPr>
              <a:t>ب.ث.ژ=50%                    پنتاوالان=صفر </a:t>
            </a:r>
          </a:p>
        </p:txBody>
      </p:sp>
    </p:spTree>
  </p:cSld>
  <p:clrMapOvr>
    <a:masterClrMapping/>
  </p:clrMapOvr>
  <p:transition>
    <p:plu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02167" y="357189"/>
            <a:ext cx="11387667" cy="5741987"/>
          </a:xfrm>
        </p:spPr>
        <p:txBody>
          <a:bodyPr/>
          <a:lstStyle/>
          <a:p>
            <a:endParaRPr lang="fa-IR" dirty="0" smtClean="0"/>
          </a:p>
          <a:p>
            <a:endParaRPr lang="fa-IR" dirty="0" smtClean="0"/>
          </a:p>
          <a:p>
            <a:endParaRPr lang="fa-IR" dirty="0" smtClean="0"/>
          </a:p>
          <a:p>
            <a:endParaRPr lang="fa-IR" dirty="0" smtClean="0"/>
          </a:p>
          <a:p>
            <a:pPr algn="ctr" rtl="1"/>
            <a:r>
              <a:rPr lang="fa-IR" sz="4800" dirty="0" smtClean="0">
                <a:cs typeface="2  Titr" pitchFamily="2" charset="-78"/>
              </a:rPr>
              <a:t>فرمول وجدول محاسبه پرت واکسن سه ماهه</a:t>
            </a:r>
          </a:p>
          <a:p>
            <a:pPr algn="ctr" rtl="1"/>
            <a:r>
              <a:rPr lang="fa-IR" sz="4800" dirty="0" smtClean="0">
                <a:cs typeface="2  Titr" pitchFamily="2" charset="-78"/>
              </a:rPr>
              <a:t>مثال:</a:t>
            </a:r>
            <a:r>
              <a:rPr lang="fa-IR" sz="4800" dirty="0" smtClean="0">
                <a:cs typeface="2  Titr" pitchFamily="2" charset="-78"/>
                <a:sym typeface="Webdings" pitchFamily="18" charset="2"/>
              </a:rPr>
              <a:t></a:t>
            </a:r>
            <a:endParaRPr lang="fa-IR" sz="4800" dirty="0" smtClean="0">
              <a:cs typeface="2  Titr" pitchFamily="2" charset="-78"/>
            </a:endParaRPr>
          </a:p>
        </p:txBody>
      </p:sp>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4" y="326572"/>
            <a:ext cx="10515600" cy="670070"/>
          </a:xfrm>
        </p:spPr>
        <p:txBody>
          <a:bodyPr>
            <a:noAutofit/>
          </a:bodyPr>
          <a:lstStyle/>
          <a:p>
            <a:pPr algn="r" rtl="1">
              <a:lnSpc>
                <a:spcPct val="200000"/>
              </a:lnSpc>
            </a:pPr>
            <a:r>
              <a:rPr lang="en-US" sz="3200" b="1" dirty="0" smtClean="0">
                <a:solidFill>
                  <a:schemeClr val="tx1"/>
                </a:solidFill>
                <a:latin typeface="Times New Roman" panose="02020603050405020304" pitchFamily="18" charset="0"/>
                <a:cs typeface="Times New Roman" panose="02020603050405020304" pitchFamily="18" charset="0"/>
              </a:rPr>
              <a:t>E1</a:t>
            </a:r>
            <a:r>
              <a:rPr lang="fa-IR" sz="3200" b="1" dirty="0" smtClean="0">
                <a:solidFill>
                  <a:schemeClr val="tx1"/>
                </a:solidFill>
                <a:latin typeface="Times New Roman" panose="02020603050405020304" pitchFamily="18" charset="0"/>
                <a:cs typeface="Times New Roman" panose="02020603050405020304" pitchFamily="18" charset="0"/>
              </a:rPr>
              <a:t>: </a:t>
            </a:r>
            <a:r>
              <a:rPr lang="fa-IR" sz="3200" b="1" dirty="0" smtClean="0">
                <a:solidFill>
                  <a:schemeClr val="tx1"/>
                </a:solidFill>
                <a:cs typeface="B Titr" panose="00000700000000000000" pitchFamily="2" charset="-78"/>
              </a:rPr>
              <a:t>فرآیندهای تأمین واکسن</a:t>
            </a:r>
            <a:endParaRPr lang="en-US" sz="3200" dirty="0">
              <a:solidFill>
                <a:schemeClr val="tx1"/>
              </a:solidFill>
              <a:cs typeface="B Titr" pitchFamily="2" charset="-78"/>
            </a:endParaRPr>
          </a:p>
        </p:txBody>
      </p:sp>
      <p:sp>
        <p:nvSpPr>
          <p:cNvPr id="6" name="Content Placeholder 5"/>
          <p:cNvSpPr>
            <a:spLocks noGrp="1"/>
          </p:cNvSpPr>
          <p:nvPr>
            <p:ph sz="quarter" idx="1"/>
          </p:nvPr>
        </p:nvSpPr>
        <p:spPr>
          <a:xfrm>
            <a:off x="402336" y="1527047"/>
            <a:ext cx="11275858" cy="4926003"/>
          </a:xfrm>
        </p:spPr>
        <p:txBody>
          <a:bodyPr>
            <a:normAutofit/>
          </a:bodyPr>
          <a:lstStyle/>
          <a:p>
            <a:pPr algn="r" rtl="1"/>
            <a:r>
              <a:rPr lang="en-US" sz="2800" b="1" dirty="0" smtClean="0">
                <a:latin typeface="Times New Roman" panose="02020603050405020304" pitchFamily="18" charset="0"/>
                <a:cs typeface="Times New Roman" panose="02020603050405020304" pitchFamily="18" charset="0"/>
              </a:rPr>
              <a:t>IRN-EVM-SOP-E2-01-01</a:t>
            </a:r>
            <a:r>
              <a:rPr lang="ar-SA" sz="2800" b="1" dirty="0" smtClean="0"/>
              <a:t>: </a:t>
            </a:r>
            <a:endParaRPr lang="fa-IR" sz="2800" b="1" dirty="0" smtClean="0"/>
          </a:p>
          <a:p>
            <a:pPr marL="0" indent="0" algn="ctr" rtl="1">
              <a:buNone/>
            </a:pPr>
            <a:r>
              <a:rPr lang="ar-SA" sz="2800" b="1" dirty="0" smtClean="0">
                <a:cs typeface="B Nazanin" panose="00000400000000000000" pitchFamily="2" charset="-78"/>
              </a:rPr>
              <a:t>پایش درجه حرارت در مکان هاي ثابت مانند سردخانه یا یخچال</a:t>
            </a:r>
            <a:endParaRPr lang="en-US" sz="2800" b="1" dirty="0" smtClean="0">
              <a:cs typeface="B Nazanin" panose="00000400000000000000" pitchFamily="2" charset="-78"/>
            </a:endParaRPr>
          </a:p>
          <a:p>
            <a:pPr marL="0" indent="0" algn="ctr" rtl="1">
              <a:buNone/>
            </a:pPr>
            <a:endParaRPr lang="fa-IR" sz="2800" b="1" dirty="0" smtClean="0">
              <a:cs typeface="B Nazanin" panose="00000400000000000000" pitchFamily="2" charset="-78"/>
            </a:endParaRPr>
          </a:p>
          <a:p>
            <a:pPr marL="0" indent="0" algn="r" rtl="1">
              <a:buNone/>
            </a:pPr>
            <a:r>
              <a:rPr lang="fa-IR" sz="2800" b="1" dirty="0" smtClean="0">
                <a:cs typeface="B Nazanin" panose="00000400000000000000" pitchFamily="2" charset="-78"/>
              </a:rPr>
              <a:t> -تهیه نقشه دمایی درمکانهایی که واکسن نگهداری می شود.</a:t>
            </a:r>
            <a:endParaRPr lang="en-US" sz="2800" b="1" dirty="0" smtClean="0">
              <a:cs typeface="B Nazanin" panose="00000400000000000000" pitchFamily="2" charset="-78"/>
            </a:endParaRPr>
          </a:p>
          <a:p>
            <a:pPr marL="0" indent="0" algn="r" rtl="1">
              <a:buNone/>
            </a:pPr>
            <a:endParaRPr lang="fa-IR" sz="2800" b="1" dirty="0" smtClean="0">
              <a:cs typeface="B Nazanin" panose="00000400000000000000" pitchFamily="2" charset="-78"/>
            </a:endParaRPr>
          </a:p>
          <a:p>
            <a:pPr marL="0" indent="0" algn="r" rtl="1">
              <a:buNone/>
            </a:pPr>
            <a:r>
              <a:rPr lang="fa-IR" sz="2800" b="1" dirty="0" smtClean="0">
                <a:cs typeface="B Nazanin" panose="00000400000000000000" pitchFamily="2" charset="-78"/>
              </a:rPr>
              <a:t>-کالیبره کردن وسایل پایش دما حداقل سالی یکبار</a:t>
            </a:r>
          </a:p>
          <a:p>
            <a:pPr algn="r" rtl="1">
              <a:lnSpc>
                <a:spcPct val="200000"/>
              </a:lnSpc>
            </a:pPr>
            <a:endParaRPr lang="fa-IR" sz="2500" dirty="0" smtClean="0">
              <a:cs typeface="B Titr" pitchFamily="2" charset="-78"/>
            </a:endParaRPr>
          </a:p>
          <a:p>
            <a:pPr algn="r" rtl="1">
              <a:lnSpc>
                <a:spcPct val="200000"/>
              </a:lnSpc>
            </a:pPr>
            <a:endParaRPr lang="en-US" dirty="0">
              <a:cs typeface="B Titr" pitchFamily="2" charset="-78"/>
            </a:endParaRPr>
          </a:p>
        </p:txBody>
      </p:sp>
      <p:sp>
        <p:nvSpPr>
          <p:cNvPr id="4" name="Rectangle 3"/>
          <p:cNvSpPr/>
          <p:nvPr/>
        </p:nvSpPr>
        <p:spPr>
          <a:xfrm>
            <a:off x="561703" y="391886"/>
            <a:ext cx="11129553" cy="369332"/>
          </a:xfrm>
          <a:prstGeom prst="rect">
            <a:avLst/>
          </a:prstGeom>
        </p:spPr>
        <p:txBody>
          <a:bodyPr wrap="square">
            <a:spAutoFit/>
          </a:bodyPr>
          <a:lstStyle/>
          <a:p>
            <a:pPr algn="r" rtl="1"/>
            <a:endParaRPr lang="fa-IR" b="1" dirty="0" smtClean="0">
              <a:cs typeface="B Nazanin" panose="00000400000000000000" pitchFamily="2" charset="-78"/>
            </a:endParaRPr>
          </a:p>
        </p:txBody>
      </p:sp>
    </p:spTree>
    <p:extLst>
      <p:ext uri="{BB962C8B-B14F-4D97-AF65-F5344CB8AC3E}">
        <p14:creationId xmlns:p14="http://schemas.microsoft.com/office/powerpoint/2010/main" val="4003129189"/>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down)">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39635" y="195943"/>
          <a:ext cx="11691256" cy="6502924"/>
        </p:xfrm>
        <a:graphic>
          <a:graphicData uri="http://schemas.openxmlformats.org/drawingml/2006/table">
            <a:tbl>
              <a:tblPr rtl="1"/>
              <a:tblGrid>
                <a:gridCol w="8794391"/>
                <a:gridCol w="2896865"/>
              </a:tblGrid>
              <a:tr h="571490">
                <a:tc>
                  <a:txBody>
                    <a:bodyPr/>
                    <a:lstStyle/>
                    <a:p>
                      <a:pPr algn="ctr" rtl="0">
                        <a:lnSpc>
                          <a:spcPct val="115000"/>
                        </a:lnSpc>
                        <a:spcAft>
                          <a:spcPts val="0"/>
                        </a:spcAft>
                      </a:pPr>
                      <a:r>
                        <a:rPr lang="en-US" sz="700" dirty="0">
                          <a:solidFill>
                            <a:srgbClr val="000000"/>
                          </a:solidFill>
                          <a:latin typeface="Arial"/>
                          <a:ea typeface="Times New Roman"/>
                          <a:cs typeface="B Titr"/>
                        </a:rPr>
                        <a:t> </a:t>
                      </a:r>
                      <a:endParaRPr lang="en-US" sz="700" dirty="0">
                        <a:latin typeface="Calibri"/>
                        <a:ea typeface="Calibri"/>
                        <a:cs typeface="Arial"/>
                      </a:endParaRPr>
                    </a:p>
                    <a:p>
                      <a:pPr algn="ctr" rtl="0">
                        <a:lnSpc>
                          <a:spcPct val="115000"/>
                        </a:lnSpc>
                        <a:spcAft>
                          <a:spcPts val="0"/>
                        </a:spcAft>
                      </a:pPr>
                      <a:r>
                        <a:rPr lang="en-US" sz="700" dirty="0">
                          <a:solidFill>
                            <a:srgbClr val="000000"/>
                          </a:solidFill>
                          <a:latin typeface="Arial"/>
                          <a:ea typeface="Times New Roman"/>
                          <a:cs typeface="Arial"/>
                        </a:rPr>
                        <a:t> </a:t>
                      </a:r>
                      <a:endParaRPr lang="en-US" sz="700" dirty="0">
                        <a:latin typeface="Calibri"/>
                        <a:ea typeface="Calibri"/>
                        <a:cs typeface="Arial"/>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rtl="1">
                        <a:lnSpc>
                          <a:spcPct val="115000"/>
                        </a:lnSpc>
                        <a:spcAft>
                          <a:spcPts val="0"/>
                        </a:spcAft>
                      </a:pPr>
                      <a:r>
                        <a:rPr lang="en-US" sz="1800" dirty="0" smtClean="0">
                          <a:solidFill>
                            <a:srgbClr val="000000"/>
                          </a:solidFill>
                          <a:latin typeface="Arial"/>
                          <a:ea typeface="Calibri"/>
                          <a:cs typeface="B Titr"/>
                        </a:rPr>
                        <a:t>MMR</a:t>
                      </a:r>
                      <a:endParaRPr lang="en-US" sz="1800" dirty="0">
                        <a:latin typeface="Calibri"/>
                        <a:ea typeface="Calibri"/>
                        <a:cs typeface="Arial"/>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739913">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تعداد </a:t>
                      </a:r>
                      <a:r>
                        <a:rPr lang="fa-IR" sz="2400" b="1" dirty="0" smtClean="0">
                          <a:solidFill>
                            <a:srgbClr val="000000"/>
                          </a:solidFill>
                          <a:latin typeface="Arial"/>
                          <a:ea typeface="Times New Roman"/>
                          <a:cs typeface="2  Titr" pitchFamily="2" charset="-78"/>
                        </a:rPr>
                        <a:t>کودکان واکسینه شده درسه </a:t>
                      </a:r>
                      <a:r>
                        <a:rPr lang="fa-IR" sz="2400" b="1" dirty="0">
                          <a:solidFill>
                            <a:srgbClr val="000000"/>
                          </a:solidFill>
                          <a:latin typeface="Arial"/>
                          <a:ea typeface="Times New Roman"/>
                          <a:cs typeface="2  Titr" pitchFamily="2" charset="-78"/>
                        </a:rPr>
                        <a:t>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fa-IR" sz="2400" b="1" dirty="0" smtClean="0">
                          <a:solidFill>
                            <a:srgbClr val="000000"/>
                          </a:solidFill>
                          <a:latin typeface="Arial"/>
                          <a:ea typeface="Times New Roman"/>
                          <a:cs typeface="2  Titr" pitchFamily="2" charset="-78"/>
                        </a:rPr>
                        <a:t>250</a:t>
                      </a:r>
                      <a:endParaRPr lang="en-US" sz="2400" b="1"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4935">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موجودی ابتدای 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2400" b="1" dirty="0">
                          <a:solidFill>
                            <a:srgbClr val="000000"/>
                          </a:solidFill>
                          <a:latin typeface="Arial"/>
                          <a:ea typeface="Times New Roman"/>
                          <a:cs typeface="2  Titr" pitchFamily="2" charset="-78"/>
                        </a:rPr>
                        <a:t>80</a:t>
                      </a:r>
                      <a:endParaRPr lang="en-US" sz="2400"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4935">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دوز تحویلی در 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2400" b="1" dirty="0">
                          <a:solidFill>
                            <a:srgbClr val="000000"/>
                          </a:solidFill>
                          <a:latin typeface="Arial"/>
                          <a:ea typeface="Times New Roman"/>
                          <a:cs typeface="2  Titr" pitchFamily="2" charset="-78"/>
                        </a:rPr>
                        <a:t>300</a:t>
                      </a:r>
                      <a:endParaRPr lang="en-US" sz="2400"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5261">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موجودی پایان 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2400" b="1" dirty="0">
                          <a:solidFill>
                            <a:srgbClr val="000000"/>
                          </a:solidFill>
                          <a:latin typeface="Arial"/>
                          <a:ea typeface="Times New Roman"/>
                          <a:cs typeface="2  Titr" pitchFamily="2" charset="-78"/>
                        </a:rPr>
                        <a:t>100</a:t>
                      </a:r>
                      <a:endParaRPr lang="en-US" sz="2400"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9913">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جمع دوز اولیه و دوز تحویلی در 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2400" b="1" dirty="0">
                          <a:solidFill>
                            <a:srgbClr val="000000"/>
                          </a:solidFill>
                          <a:latin typeface="Arial"/>
                          <a:ea typeface="Times New Roman"/>
                          <a:cs typeface="2  Titr" pitchFamily="2" charset="-78"/>
                        </a:rPr>
                        <a:t>380</a:t>
                      </a:r>
                      <a:endParaRPr lang="en-US" sz="2400"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9913">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 مصرفی واکسن درسه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fa-IR" sz="2400" b="1" dirty="0" smtClean="0">
                          <a:solidFill>
                            <a:srgbClr val="000000"/>
                          </a:solidFill>
                          <a:latin typeface="Arial"/>
                          <a:ea typeface="Times New Roman"/>
                          <a:cs typeface="2  Titr" pitchFamily="2" charset="-78"/>
                        </a:rPr>
                        <a:t>280</a:t>
                      </a:r>
                      <a:endParaRPr lang="en-US" sz="2400"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66738">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 پرت واکسن در 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pPr>
                      <a:r>
                        <a:rPr lang="fa-IR" sz="2400" b="1" dirty="0" smtClean="0">
                          <a:solidFill>
                            <a:srgbClr val="000000"/>
                          </a:solidFill>
                          <a:latin typeface="Arial"/>
                          <a:ea typeface="Times New Roman"/>
                          <a:cs typeface="2  Titr" pitchFamily="2" charset="-78"/>
                        </a:rPr>
                        <a:t>10.7</a:t>
                      </a:r>
                      <a:endParaRPr lang="en-US" sz="2400"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54935">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فاکتور پرت واکسن در 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fa-IR" sz="2400" b="1" dirty="0" smtClean="0">
                          <a:solidFill>
                            <a:srgbClr val="000000"/>
                          </a:solidFill>
                          <a:latin typeface="Arial"/>
                          <a:ea typeface="Times New Roman"/>
                          <a:cs typeface="2  Titr" pitchFamily="2" charset="-78"/>
                        </a:rPr>
                        <a:t>1.1</a:t>
                      </a:r>
                      <a:endParaRPr lang="en-US" sz="2400" dirty="0">
                        <a:latin typeface="Calibri"/>
                        <a:ea typeface="Calibri"/>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24891">
                <a:tc>
                  <a:txBody>
                    <a:bodyPr/>
                    <a:lstStyle/>
                    <a:p>
                      <a:pPr algn="ctr" rtl="1">
                        <a:lnSpc>
                          <a:spcPct val="115000"/>
                        </a:lnSpc>
                        <a:spcAft>
                          <a:spcPts val="0"/>
                        </a:spcAft>
                      </a:pPr>
                      <a:r>
                        <a:rPr lang="fa-IR" sz="2400" b="1" dirty="0">
                          <a:solidFill>
                            <a:srgbClr val="000000"/>
                          </a:solidFill>
                          <a:latin typeface="Arial"/>
                          <a:ea typeface="Times New Roman"/>
                          <a:cs typeface="2  Titr" pitchFamily="2" charset="-78"/>
                        </a:rPr>
                        <a:t>وضعیت پرت واکسن در سه ماهه اول</a:t>
                      </a:r>
                      <a:endParaRPr lang="en-US" sz="2400" dirty="0">
                        <a:latin typeface="Calibri"/>
                        <a:ea typeface="Calibri"/>
                        <a:cs typeface="2  Titr" pitchFamily="2" charset="-78"/>
                      </a:endParaRPr>
                    </a:p>
                  </a:txBody>
                  <a:tcPr marL="54931" marR="549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fa-IR" sz="2400" b="1" kern="1200" dirty="0" smtClean="0">
                          <a:solidFill>
                            <a:srgbClr val="000000"/>
                          </a:solidFill>
                          <a:latin typeface="Arial"/>
                          <a:ea typeface="Times New Roman"/>
                          <a:cs typeface="2  Titr" pitchFamily="2" charset="-78"/>
                        </a:rPr>
                        <a:t>مطلوب</a:t>
                      </a:r>
                      <a:endParaRPr lang="en-US" sz="2400" b="1" kern="1200" dirty="0">
                        <a:solidFill>
                          <a:srgbClr val="000000"/>
                        </a:solidFill>
                        <a:latin typeface="Arial"/>
                        <a:ea typeface="Times New Roman"/>
                        <a:cs typeface="2  Titr" pitchFamily="2" charset="-78"/>
                      </a:endParaRPr>
                    </a:p>
                  </a:txBody>
                  <a:tcPr marL="54931" marR="54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44136"/>
            <a:ext cx="11379200" cy="783773"/>
          </a:xfrm>
        </p:spPr>
        <p:txBody>
          <a:bodyPr>
            <a:normAutofit/>
          </a:bodyPr>
          <a:lstStyle/>
          <a:p>
            <a:pPr algn="r" rtl="1"/>
            <a:r>
              <a:rPr lang="fa-IR" dirty="0" smtClean="0">
                <a:cs typeface="B Titr" pitchFamily="2" charset="-78"/>
              </a:rPr>
              <a:t>نحوه برآورد واکسن</a:t>
            </a:r>
            <a:endParaRPr lang="en-US" dirty="0">
              <a:cs typeface="B Titr" pitchFamily="2" charset="-78"/>
            </a:endParaRPr>
          </a:p>
        </p:txBody>
      </p:sp>
      <p:sp>
        <p:nvSpPr>
          <p:cNvPr id="3" name="Content Placeholder 2"/>
          <p:cNvSpPr>
            <a:spLocks noGrp="1"/>
          </p:cNvSpPr>
          <p:nvPr>
            <p:ph sz="quarter" idx="1"/>
          </p:nvPr>
        </p:nvSpPr>
        <p:spPr/>
        <p:txBody>
          <a:bodyPr/>
          <a:lstStyle/>
          <a:p>
            <a:pPr algn="ctr" rtl="1"/>
            <a:r>
              <a:rPr lang="en-US" sz="2800" b="1" dirty="0" smtClean="0"/>
              <a:t>No. of infants x No. Doses x </a:t>
            </a:r>
            <a:r>
              <a:rPr lang="en-US" sz="2800" b="1" dirty="0" smtClean="0">
                <a:solidFill>
                  <a:srgbClr val="990033"/>
                </a:solidFill>
              </a:rPr>
              <a:t>Wastage Factor</a:t>
            </a:r>
            <a:r>
              <a:rPr lang="en-US" sz="2800" b="1" dirty="0" smtClean="0"/>
              <a:t> x Coverage</a:t>
            </a:r>
          </a:p>
          <a:p>
            <a:pPr algn="r" rtl="1"/>
            <a:r>
              <a:rPr lang="fa-IR" sz="2800" b="1" dirty="0" smtClean="0"/>
              <a:t>  میزان پوشش</a:t>
            </a:r>
            <a:r>
              <a:rPr lang="en-US" sz="2800" b="1" dirty="0" smtClean="0"/>
              <a:t> x </a:t>
            </a:r>
            <a:r>
              <a:rPr lang="fa-IR" sz="2800" b="1" dirty="0" smtClean="0"/>
              <a:t>فاکتور پرت </a:t>
            </a:r>
            <a:r>
              <a:rPr lang="en-US" sz="2800" b="1" dirty="0" smtClean="0"/>
              <a:t>x</a:t>
            </a:r>
            <a:r>
              <a:rPr lang="fa-IR" sz="2800" b="1" dirty="0" smtClean="0"/>
              <a:t> تعداد نوبتهای واکسن</a:t>
            </a:r>
            <a:r>
              <a:rPr lang="en-US" sz="2800" b="1" dirty="0" smtClean="0"/>
              <a:t> x </a:t>
            </a:r>
            <a:r>
              <a:rPr lang="fa-IR" sz="2800" b="1" dirty="0" smtClean="0"/>
              <a:t>  تعداد کودکان هدف</a:t>
            </a:r>
            <a:endParaRPr lang="en-US" sz="2800" b="1" dirty="0" smtClean="0"/>
          </a:p>
          <a:p>
            <a:pPr>
              <a:buNone/>
            </a:pPr>
            <a:endParaRPr lang="en-US" dirty="0"/>
          </a:p>
        </p:txBody>
      </p:sp>
    </p:spTree>
  </p:cSld>
  <p:clrMapOvr>
    <a:masterClrMapping/>
  </p:clrMapOvr>
  <p:transition>
    <p:plu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554480" y="120832"/>
            <a:ext cx="8878387" cy="6658790"/>
          </a:xfrm>
          <a:prstGeom prst="rect">
            <a:avLst/>
          </a:prstGeom>
          <a:noFill/>
          <a:ln w="9525">
            <a:noFill/>
            <a:miter lim="800000"/>
            <a:headEnd/>
            <a:tailEnd/>
          </a:ln>
          <a:effectLst/>
        </p:spPr>
      </p:pic>
      <p:sp>
        <p:nvSpPr>
          <p:cNvPr id="9" name="Title 8"/>
          <p:cNvSpPr>
            <a:spLocks noGrp="1"/>
          </p:cNvSpPr>
          <p:nvPr>
            <p:ph type="title"/>
          </p:nvPr>
        </p:nvSpPr>
        <p:spPr>
          <a:xfrm>
            <a:off x="0" y="2044337"/>
            <a:ext cx="11379200" cy="758952"/>
          </a:xfrm>
        </p:spPr>
        <p:txBody>
          <a:bodyPr>
            <a:noAutofit/>
          </a:bodyPr>
          <a:lstStyle/>
          <a:p>
            <a:r>
              <a:rPr lang="fa-IR" sz="4800" dirty="0" smtClean="0">
                <a:solidFill>
                  <a:srgbClr val="FF0000"/>
                </a:solidFill>
                <a:cs typeface="B Titr" pitchFamily="2" charset="-78"/>
              </a:rPr>
              <a:t>با تشکر از توجه شما</a:t>
            </a:r>
            <a:endParaRPr lang="en-US" sz="4800" dirty="0">
              <a:solidFill>
                <a:srgbClr val="FF0000"/>
              </a:solidFill>
              <a:cs typeface="B Titr" pitchFamily="2" charset="-78"/>
            </a:endParaRPr>
          </a:p>
        </p:txBody>
      </p:sp>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en-US" sz="3600" b="1" dirty="0" smtClean="0">
                <a:solidFill>
                  <a:schemeClr val="tx1"/>
                </a:solidFill>
                <a:latin typeface="Times New Roman" panose="02020603050405020304" pitchFamily="18" charset="0"/>
                <a:cs typeface="Times New Roman" panose="02020603050405020304" pitchFamily="18" charset="0"/>
              </a:rPr>
              <a:t>E2</a:t>
            </a:r>
            <a:r>
              <a:rPr lang="fa-IR" sz="3600" b="1" dirty="0" smtClean="0">
                <a:solidFill>
                  <a:schemeClr val="tx1"/>
                </a:solidFill>
                <a:latin typeface="Times New Roman" panose="02020603050405020304" pitchFamily="18" charset="0"/>
                <a:cs typeface="Times New Roman" panose="02020603050405020304" pitchFamily="18" charset="0"/>
              </a:rPr>
              <a:t>: </a:t>
            </a:r>
            <a:r>
              <a:rPr lang="fa-IR" sz="3600" b="1" dirty="0" smtClean="0">
                <a:solidFill>
                  <a:schemeClr val="tx1"/>
                </a:solidFill>
                <a:cs typeface="B Titr" panose="00000700000000000000" pitchFamily="2" charset="-78"/>
              </a:rPr>
              <a:t> نگهداری واکسن در دمای مناسب</a:t>
            </a:r>
            <a:endParaRPr lang="en-US" dirty="0">
              <a:solidFill>
                <a:schemeClr val="tx1"/>
              </a:solidFill>
            </a:endParaRPr>
          </a:p>
        </p:txBody>
      </p:sp>
      <p:sp>
        <p:nvSpPr>
          <p:cNvPr id="5" name="Content Placeholder 4"/>
          <p:cNvSpPr>
            <a:spLocks noGrp="1"/>
          </p:cNvSpPr>
          <p:nvPr>
            <p:ph sz="quarter" idx="1"/>
          </p:nvPr>
        </p:nvSpPr>
        <p:spPr>
          <a:xfrm>
            <a:off x="326571" y="1436913"/>
            <a:ext cx="11560629" cy="5042263"/>
          </a:xfrm>
        </p:spPr>
        <p:txBody>
          <a:bodyPr>
            <a:normAutofit fontScale="62500" lnSpcReduction="20000"/>
          </a:bodyPr>
          <a:lstStyle/>
          <a:p>
            <a:pPr algn="r" rtl="1">
              <a:buClr>
                <a:srgbClr val="FF0000"/>
              </a:buClr>
              <a:buSzPct val="90000"/>
              <a:buFont typeface="Wingdings" pitchFamily="2" charset="2"/>
              <a:buChar char="ü"/>
            </a:pPr>
            <a:r>
              <a:rPr lang="en-US" sz="2800" b="1" dirty="0" smtClean="0">
                <a:latin typeface="Times New Roman" panose="02020603050405020304" pitchFamily="18" charset="0"/>
                <a:cs typeface="Times New Roman" panose="02020603050405020304" pitchFamily="18" charset="0"/>
              </a:rPr>
              <a:t>IRN-EVM-SOP-E2-02-01</a:t>
            </a:r>
            <a:r>
              <a:rPr lang="ar-SA" sz="2800" b="1" dirty="0" smtClean="0">
                <a:latin typeface="Times New Roman" panose="02020603050405020304" pitchFamily="18" charset="0"/>
                <a:cs typeface="Times New Roman" panose="02020603050405020304" pitchFamily="18" charset="0"/>
              </a:rPr>
              <a:t>:</a:t>
            </a:r>
            <a:endParaRPr lang="fa-IR" sz="2800" b="1" dirty="0" smtClean="0">
              <a:latin typeface="Times New Roman" panose="02020603050405020304" pitchFamily="18" charset="0"/>
              <a:cs typeface="Times New Roman" panose="02020603050405020304" pitchFamily="18" charset="0"/>
            </a:endParaRPr>
          </a:p>
          <a:p>
            <a:pPr marL="0" indent="0" algn="ctr" rtl="1">
              <a:buClr>
                <a:srgbClr val="FF0000"/>
              </a:buClr>
              <a:buSzPct val="90000"/>
              <a:buFont typeface="Wingdings" pitchFamily="2" charset="2"/>
              <a:buChar char="ü"/>
            </a:pPr>
            <a:r>
              <a:rPr lang="ar-SA" sz="2800" b="1" dirty="0" smtClean="0">
                <a:latin typeface="2  Titr"/>
              </a:rPr>
              <a:t> </a:t>
            </a:r>
            <a:r>
              <a:rPr lang="ar-SA" sz="2800" b="1" dirty="0" smtClean="0">
                <a:latin typeface="2  Titr"/>
                <a:cs typeface="B Nazanin" panose="00000400000000000000" pitchFamily="2" charset="-78"/>
              </a:rPr>
              <a:t>بررسی عملکرد صحیح دستگاه هاي پایش دما</a:t>
            </a:r>
            <a:endParaRPr lang="fa-IR" sz="2800" b="1" dirty="0" smtClean="0">
              <a:latin typeface="2  Titr"/>
              <a:cs typeface="B Nazanin" panose="00000400000000000000" pitchFamily="2" charset="-78"/>
            </a:endParaRPr>
          </a:p>
          <a:p>
            <a:pPr marL="0" indent="0" algn="r" rtl="1">
              <a:lnSpc>
                <a:spcPct val="150000"/>
              </a:lnSpc>
              <a:buClr>
                <a:srgbClr val="FF0000"/>
              </a:buClr>
              <a:buSzPct val="90000"/>
              <a:buFont typeface="Wingdings" pitchFamily="2" charset="2"/>
              <a:buChar char="ü"/>
            </a:pPr>
            <a:r>
              <a:rPr lang="fa-IR" sz="2800" b="1" dirty="0" smtClean="0">
                <a:cs typeface="B Nazanin" panose="00000400000000000000" pitchFamily="2" charset="-78"/>
              </a:rPr>
              <a:t>-دمای نمایش داده شده روی دماسنج الکترونیکی را روزی 2بار(درساعات شروع وپایان کارمرکز)بخوانید.</a:t>
            </a:r>
          </a:p>
          <a:p>
            <a:pPr marL="0" indent="0" algn="r" rtl="1">
              <a:lnSpc>
                <a:spcPct val="150000"/>
              </a:lnSpc>
              <a:buClr>
                <a:srgbClr val="FF0000"/>
              </a:buClr>
              <a:buSzPct val="90000"/>
              <a:buFont typeface="Wingdings" pitchFamily="2" charset="2"/>
              <a:buChar char="ü"/>
            </a:pPr>
            <a:r>
              <a:rPr lang="fa-IR" sz="2800" b="1" dirty="0" smtClean="0">
                <a:cs typeface="B Nazanin" panose="00000400000000000000" pitchFamily="2" charset="-78"/>
              </a:rPr>
              <a:t>کنترل کنید کلیه دماهای ثبت شده با سیستم الکترونیکی پایش مداوم ونمودار ثبت دما درطی 24 ساعت گذشته در محدوده بین 2+ تا 8+ درجه سانتیگراد باشند.</a:t>
            </a:r>
          </a:p>
          <a:p>
            <a:pPr marL="0" indent="0" algn="r" rtl="1">
              <a:lnSpc>
                <a:spcPct val="150000"/>
              </a:lnSpc>
              <a:buClr>
                <a:srgbClr val="FF0000"/>
              </a:buClr>
              <a:buSzPct val="90000"/>
              <a:buFont typeface="Wingdings" pitchFamily="2" charset="2"/>
              <a:buChar char="ü"/>
            </a:pPr>
            <a:r>
              <a:rPr lang="fa-IR" sz="2800" b="1" dirty="0" smtClean="0">
                <a:cs typeface="B Nazanin" panose="00000400000000000000" pitchFamily="2" charset="-78"/>
              </a:rPr>
              <a:t>درصبح  اولین روز بعد ازروزهای تعطیل، بایستی با استفاده از دستگاه الکترونیکی 30روزه ثبت دما درجه حرارت حداقل وحداکثر رابرای روزهای تعطیل گذشته کنترل نموده وآنها را در نمودار ثبت درجه حرارت ثبت نمایند.</a:t>
            </a:r>
          </a:p>
          <a:p>
            <a:pPr marL="0" indent="0" algn="r" rtl="1">
              <a:lnSpc>
                <a:spcPct val="150000"/>
              </a:lnSpc>
              <a:buClr>
                <a:srgbClr val="FF0000"/>
              </a:buClr>
              <a:buSzPct val="90000"/>
              <a:buFont typeface="Wingdings" pitchFamily="2" charset="2"/>
              <a:buChar char="ü"/>
            </a:pPr>
            <a:r>
              <a:rPr lang="fa-IR" sz="2800" b="1" dirty="0" smtClean="0">
                <a:cs typeface="B Nazanin" panose="00000400000000000000" pitchFamily="2" charset="-78"/>
              </a:rPr>
              <a:t>به علت اینکه دماسنج به تغییر دما حساس است جهت جلوگیری از بالارفتن کاذب دمای آن به وسیله ی گیره های آویز درطبقه ی میانی یخچال نصب شود.</a:t>
            </a:r>
          </a:p>
          <a:p>
            <a:pPr marL="0" indent="0" algn="r" rtl="1">
              <a:lnSpc>
                <a:spcPct val="150000"/>
              </a:lnSpc>
              <a:buClr>
                <a:srgbClr val="FF0000"/>
              </a:buClr>
              <a:buSzPct val="90000"/>
              <a:buFont typeface="Wingdings" pitchFamily="2" charset="2"/>
              <a:buChar char="ü"/>
            </a:pPr>
            <a:r>
              <a:rPr lang="fa-IR" sz="2800" b="1" dirty="0" smtClean="0">
                <a:cs typeface="B Nazanin" panose="00000400000000000000" pitchFamily="2" charset="-78"/>
              </a:rPr>
              <a:t>فرم ثبت ماهانه برودت یخچال پس از تکمیل وتایید مسئول مرکز در پوشه یا زونکن مربوطه به مدت 3 سال بایگانی ونگهداری گردد.</a:t>
            </a: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زنجیره سرما\۲۰۱۷۰۱۰۸_۱۳۳۷۰۷.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978639" cy="6688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Autofit/>
          </a:bodyPr>
          <a:lstStyle/>
          <a:p>
            <a:pPr algn="r" rtl="1">
              <a:lnSpc>
                <a:spcPct val="200000"/>
              </a:lnSpc>
            </a:pPr>
            <a:r>
              <a:rPr lang="fa-IR" sz="4000" dirty="0" smtClean="0">
                <a:solidFill>
                  <a:schemeClr val="bg1"/>
                </a:solidFill>
              </a:rPr>
              <a:t/>
            </a:r>
            <a:br>
              <a:rPr lang="fa-IR" sz="4000" dirty="0" smtClean="0">
                <a:solidFill>
                  <a:schemeClr val="bg1"/>
                </a:solidFill>
              </a:rPr>
            </a:br>
            <a:r>
              <a:rPr lang="fa-IR" sz="4000" dirty="0">
                <a:solidFill>
                  <a:schemeClr val="bg1"/>
                </a:solidFill>
              </a:rPr>
              <a:t/>
            </a:r>
            <a:br>
              <a:rPr lang="fa-IR" sz="4000" dirty="0">
                <a:solidFill>
                  <a:schemeClr val="bg1"/>
                </a:solidFill>
              </a:rPr>
            </a:br>
            <a:r>
              <a:rPr lang="fa-IR" sz="4000" dirty="0">
                <a:solidFill>
                  <a:schemeClr val="bg1"/>
                </a:solidFill>
              </a:rPr>
              <a:t/>
            </a:r>
            <a:br>
              <a:rPr lang="fa-IR" sz="4000" dirty="0">
                <a:solidFill>
                  <a:schemeClr val="bg1"/>
                </a:solidFill>
              </a:rPr>
            </a:br>
            <a:r>
              <a:rPr lang="fa-IR" sz="4000" dirty="0" smtClean="0">
                <a:solidFill>
                  <a:schemeClr val="bg1"/>
                </a:solidFill>
              </a:rPr>
              <a:t/>
            </a:r>
            <a:br>
              <a:rPr lang="fa-IR" sz="4000" dirty="0" smtClean="0">
                <a:solidFill>
                  <a:schemeClr val="bg1"/>
                </a:solidFill>
              </a:rPr>
            </a:br>
            <a:r>
              <a:rPr lang="fa-IR" sz="4000" dirty="0" smtClean="0">
                <a:solidFill>
                  <a:schemeClr val="bg1"/>
                </a:solidFill>
              </a:rPr>
              <a:t/>
            </a:r>
            <a:br>
              <a:rPr lang="fa-IR" sz="4000" dirty="0" smtClean="0">
                <a:solidFill>
                  <a:schemeClr val="bg1"/>
                </a:solidFill>
              </a:rPr>
            </a:br>
            <a:r>
              <a:rPr lang="fa-IR" sz="4000" dirty="0" smtClean="0">
                <a:solidFill>
                  <a:schemeClr val="bg1"/>
                </a:solidFill>
              </a:rPr>
              <a:t/>
            </a:r>
            <a:br>
              <a:rPr lang="fa-IR" sz="4000" dirty="0" smtClean="0">
                <a:solidFill>
                  <a:schemeClr val="bg1"/>
                </a:solidFill>
              </a:rPr>
            </a:br>
            <a:r>
              <a:rPr lang="fa-IR" sz="4000" dirty="0" smtClean="0">
                <a:solidFill>
                  <a:schemeClr val="bg1"/>
                </a:solidFill>
              </a:rPr>
              <a:t/>
            </a:r>
            <a:br>
              <a:rPr lang="fa-IR" sz="4000" dirty="0" smtClean="0">
                <a:solidFill>
                  <a:schemeClr val="bg1"/>
                </a:solidFill>
              </a:rPr>
            </a:br>
            <a:r>
              <a:rPr lang="fa-IR" sz="4000" dirty="0" smtClean="0">
                <a:solidFill>
                  <a:schemeClr val="bg1"/>
                </a:solidFill>
              </a:rPr>
              <a:t/>
            </a:r>
            <a:br>
              <a:rPr lang="fa-IR" sz="4000" dirty="0" smtClean="0">
                <a:solidFill>
                  <a:schemeClr val="bg1"/>
                </a:solidFill>
              </a:rPr>
            </a:br>
            <a:endParaRPr lang="en-US" sz="4000" dirty="0">
              <a:solidFill>
                <a:srgbClr val="FF0000"/>
              </a:solidFill>
            </a:endParaRPr>
          </a:p>
        </p:txBody>
      </p:sp>
      <p:sp>
        <p:nvSpPr>
          <p:cNvPr id="4" name="Rectangle 3"/>
          <p:cNvSpPr/>
          <p:nvPr/>
        </p:nvSpPr>
        <p:spPr>
          <a:xfrm>
            <a:off x="2037806" y="483326"/>
            <a:ext cx="7602583" cy="584775"/>
          </a:xfrm>
          <a:prstGeom prst="rect">
            <a:avLst/>
          </a:prstGeom>
        </p:spPr>
        <p:txBody>
          <a:bodyPr wrap="square">
            <a:spAutoFit/>
          </a:bodyPr>
          <a:lstStyle/>
          <a:p>
            <a:pPr algn="ctr"/>
            <a:r>
              <a:rPr lang="en-US" sz="3200" dirty="0" smtClean="0">
                <a:latin typeface="Verdana" pitchFamily="34" charset="0"/>
              </a:rPr>
              <a:t>Type of Vaccine Thermometer</a:t>
            </a:r>
            <a:endParaRPr lang="en-US" sz="3200" dirty="0">
              <a:latin typeface="Verdana" pitchFamily="34" charset="0"/>
            </a:endParaRPr>
          </a:p>
        </p:txBody>
      </p:sp>
      <p:pic>
        <p:nvPicPr>
          <p:cNvPr id="7" name="Picture 3" descr="F:\زنجیره سرما\۲۰۱۷۰۱۰۸_۱۳۳۶۰۳.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09007" y="1480797"/>
            <a:ext cx="11736188" cy="499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135860"/>
      </p:ext>
    </p:extLst>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زنجیره سرما\۲۰۱۷۰۱۰۸_۱۳۴۲۲۲.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2330" y="39189"/>
            <a:ext cx="10829109" cy="656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290225"/>
      </p:ext>
    </p:extLst>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98" y="357810"/>
            <a:ext cx="11432045" cy="927652"/>
          </a:xfrm>
        </p:spPr>
        <p:txBody>
          <a:bodyPr>
            <a:normAutofit fontScale="90000"/>
          </a:bodyPr>
          <a:lstStyle/>
          <a:p>
            <a:pPr algn="r"/>
            <a:r>
              <a:rPr lang="ar-SA" dirty="0" smtClean="0">
                <a:solidFill>
                  <a:schemeClr val="tx1"/>
                </a:solidFill>
                <a:latin typeface="Times New Roman" pitchFamily="18" charset="0"/>
                <a:cs typeface="B Titr" pitchFamily="2" charset="-78"/>
              </a:rPr>
              <a:t>نگهداري واکسن و حلال ها در دماي صحیح در مکان هاي ثابت</a:t>
            </a:r>
            <a:r>
              <a:rPr lang="fa-IR" dirty="0" smtClean="0">
                <a:solidFill>
                  <a:schemeClr val="tx1"/>
                </a:solidFill>
                <a:latin typeface="Times New Roman" pitchFamily="18" charset="0"/>
                <a:cs typeface="B Titr" pitchFamily="2" charset="-78"/>
              </a:rPr>
              <a:t>:</a:t>
            </a:r>
            <a:r>
              <a:rPr lang="fa-IR" b="1" dirty="0" smtClean="0">
                <a:solidFill>
                  <a:schemeClr val="tx1"/>
                </a:solidFill>
                <a:latin typeface="2  Titr"/>
                <a:cs typeface="B Nazanin" panose="00000400000000000000" pitchFamily="2" charset="-78"/>
              </a:rPr>
              <a:t/>
            </a:r>
            <a:br>
              <a:rPr lang="fa-IR" b="1" dirty="0" smtClean="0">
                <a:solidFill>
                  <a:schemeClr val="tx1"/>
                </a:solidFill>
                <a:latin typeface="2  Titr"/>
                <a:cs typeface="B Nazanin" panose="00000400000000000000" pitchFamily="2" charset="-78"/>
              </a:rPr>
            </a:br>
            <a:r>
              <a:rPr lang="en-US" dirty="0" smtClean="0">
                <a:solidFill>
                  <a:schemeClr val="tx1"/>
                </a:solidFill>
                <a:latin typeface="Times New Roman" pitchFamily="18" charset="0"/>
                <a:cs typeface="B Titr" pitchFamily="2" charset="-78"/>
              </a:rPr>
              <a:t>IRN-EVM-SOP-E2-03-01</a:t>
            </a:r>
            <a:r>
              <a:rPr lang="ar-SA" dirty="0" smtClean="0">
                <a:solidFill>
                  <a:schemeClr val="tx1"/>
                </a:solidFill>
                <a:latin typeface="Times New Roman" pitchFamily="18" charset="0"/>
                <a:cs typeface="B Titr" pitchFamily="2" charset="-78"/>
              </a:rPr>
              <a:t> </a:t>
            </a:r>
            <a:endParaRPr lang="en-US" dirty="0">
              <a:solidFill>
                <a:schemeClr val="tx1"/>
              </a:solidFill>
              <a:cs typeface="B Titr" pitchFamily="2" charset="-78"/>
            </a:endParaRPr>
          </a:p>
        </p:txBody>
      </p:sp>
      <p:sp>
        <p:nvSpPr>
          <p:cNvPr id="4" name="Content Placeholder 3"/>
          <p:cNvSpPr>
            <a:spLocks noGrp="1"/>
          </p:cNvSpPr>
          <p:nvPr>
            <p:ph sz="quarter" idx="1"/>
          </p:nvPr>
        </p:nvSpPr>
        <p:spPr/>
        <p:txBody>
          <a:bodyPr/>
          <a:lstStyle/>
          <a:p>
            <a:pPr marL="0" indent="0" algn="r" rtl="1">
              <a:lnSpc>
                <a:spcPct val="150000"/>
              </a:lnSpc>
              <a:buNone/>
            </a:pPr>
            <a:r>
              <a:rPr lang="fa-IR" sz="2800" b="1" dirty="0" smtClean="0">
                <a:cs typeface="B Nazanin" panose="00000400000000000000" pitchFamily="2" charset="-78"/>
              </a:rPr>
              <a:t>-موارد آلارم بررسی وگزارشات مربوطه تکمیل وبایگانی شود.</a:t>
            </a:r>
          </a:p>
          <a:p>
            <a:pPr marL="0" indent="0" algn="r" rtl="1">
              <a:lnSpc>
                <a:spcPct val="150000"/>
              </a:lnSpc>
              <a:buNone/>
            </a:pPr>
            <a:r>
              <a:rPr lang="fa-IR" sz="2800" b="1" dirty="0" smtClean="0">
                <a:cs typeface="B Nazanin" panose="00000400000000000000" pitchFamily="2" charset="-78"/>
              </a:rPr>
              <a:t>-هرروندی که  باعث ایجاد مشکل درتجهیزات درزنجیره سرد شده است شناسایی گردد.</a:t>
            </a:r>
            <a:endParaRPr lang="en-US" sz="2800" b="1" dirty="0" smtClean="0">
              <a:cs typeface="B Nazanin" panose="00000400000000000000" pitchFamily="2" charset="-78"/>
            </a:endParaRPr>
          </a:p>
          <a:p>
            <a:pPr algn="r" rtl="1"/>
            <a:endParaRPr lang="en-US" dirty="0"/>
          </a:p>
        </p:txBody>
      </p:sp>
    </p:spTree>
  </p:cSld>
  <p:clrMapOvr>
    <a:masterClrMapping/>
  </p:clrMapOvr>
  <p:transition>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1474</TotalTime>
  <Words>2591</Words>
  <Application>Microsoft Office PowerPoint</Application>
  <PresentationFormat>Widescreen</PresentationFormat>
  <Paragraphs>251</Paragraphs>
  <Slides>42</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2  Titr</vt:lpstr>
      <vt:lpstr>Arial</vt:lpstr>
      <vt:lpstr>B Compset</vt:lpstr>
      <vt:lpstr>B Mitra</vt:lpstr>
      <vt:lpstr>B Nazanin</vt:lpstr>
      <vt:lpstr>B Titr</vt:lpstr>
      <vt:lpstr>Calibri</vt:lpstr>
      <vt:lpstr>Georgia</vt:lpstr>
      <vt:lpstr>Times New Roman</vt:lpstr>
      <vt:lpstr>Verdana</vt:lpstr>
      <vt:lpstr>Webdings</vt:lpstr>
      <vt:lpstr>Wingdings</vt:lpstr>
      <vt:lpstr>Wingdings 2</vt:lpstr>
      <vt:lpstr>Civic</vt:lpstr>
      <vt:lpstr>PowerPoint Presentation</vt:lpstr>
      <vt:lpstr>PowerPoint Presentation</vt:lpstr>
      <vt:lpstr>معیارهای 9 گانه مدیریت مؤثر واکسن</vt:lpstr>
      <vt:lpstr>E1: فرآیندهای تأمین واکسن</vt:lpstr>
      <vt:lpstr>E2:  نگهداری واکسن در دمای مناسب</vt:lpstr>
      <vt:lpstr>PowerPoint Presentation</vt:lpstr>
      <vt:lpstr>        </vt:lpstr>
      <vt:lpstr>PowerPoint Presentation</vt:lpstr>
      <vt:lpstr>نگهداري واکسن و حلال ها در دماي صحیح در مکان هاي ثابت: IRN-EVM-SOP-E2-03-01 </vt:lpstr>
      <vt:lpstr>نگهداري واکسن و حلال ها در دماي صحیح در مکان هاي ثابت</vt:lpstr>
      <vt:lpstr>E3: ظرفیت سردخانه ها و انبار های خشک</vt:lpstr>
      <vt:lpstr>پاسخ به فوریت در یخچال مخصوص نگهداری واکسن</vt:lpstr>
      <vt:lpstr>   قطعی برق</vt:lpstr>
      <vt:lpstr>شرایط اضطرای غیر مترقبه مثل آتش سوزی و....</vt:lpstr>
      <vt:lpstr>    </vt:lpstr>
      <vt:lpstr>کار کردن ایمن در سردخانه هاي بالا صفر و زیر صفر</vt:lpstr>
      <vt:lpstr>E5: نگهداری تجهیزات زنجیره سرما</vt:lpstr>
      <vt:lpstr>PowerPoint Presentation</vt:lpstr>
      <vt:lpstr>نصب ونگهداری از یخچال وفریزرهای واکسن E-05-03</vt:lpstr>
      <vt:lpstr>PowerPoint Presentation</vt:lpstr>
      <vt:lpstr>PowerPoint Presentation</vt:lpstr>
      <vt:lpstr> E6: مدیریت انبار</vt:lpstr>
      <vt:lpstr>E6: مدیریت انبار- ادامه</vt:lpstr>
      <vt:lpstr>     مدیریت حلال ها در سیستم زنجیره سرما:  IRN-EVM-SOP-E6-02 </vt:lpstr>
      <vt:lpstr>نگهداری از واکسن وآیس پک در یخچال وفریزر(E06-06)</vt:lpstr>
      <vt:lpstr>E7:  توزیع</vt:lpstr>
      <vt:lpstr>PowerPoint Presentation</vt:lpstr>
      <vt:lpstr>E8: روش های مدیریت مؤثر واکسن</vt:lpstr>
      <vt:lpstr>در موارد ذیل انجام تست تکان دادن(شیک تست)لازم نیست:</vt:lpstr>
      <vt:lpstr>   چه وقت وچگونه تست تکان دادن(شیک تست) انجام می شود؟ (E-08-01)</vt:lpstr>
      <vt:lpstr>PowerPoint Presentation</vt:lpstr>
      <vt:lpstr>   IRN-EVM-SOP-E8-02:  استفاده از شاخص ویال واکسن (VVM)</vt:lpstr>
      <vt:lpstr>E9: فعالیت های سیستم های اطلاعاتی و مدیریت حمایتی </vt:lpstr>
      <vt:lpstr>PowerPoint Presentation</vt:lpstr>
      <vt:lpstr>PowerPoint Presentation</vt:lpstr>
      <vt:lpstr>PowerPoint Presentation</vt:lpstr>
      <vt:lpstr>= میزان مصرفی واکسن                                </vt:lpstr>
      <vt:lpstr>PowerPoint Presentation</vt:lpstr>
      <vt:lpstr>PowerPoint Presentation</vt:lpstr>
      <vt:lpstr>PowerPoint Presentation</vt:lpstr>
      <vt:lpstr>نحوه برآورد واکسن</vt:lpstr>
      <vt:lpstr>با تشکر از توجه شما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عملیات واکسیناسیون تکمیلی اتباع غیر ایرانی وبیماریابی سل</dc:title>
  <dc:creator>Fatemeh Raziabadi</dc:creator>
  <cp:lastModifiedBy>hp user</cp:lastModifiedBy>
  <cp:revision>249</cp:revision>
  <dcterms:created xsi:type="dcterms:W3CDTF">2022-11-23T10:30:09Z</dcterms:created>
  <dcterms:modified xsi:type="dcterms:W3CDTF">2023-07-05T11:56:50Z</dcterms:modified>
</cp:coreProperties>
</file>